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9"/>
  </p:notesMasterIdLst>
  <p:sldIdLst>
    <p:sldId id="299" r:id="rId3"/>
    <p:sldId id="316" r:id="rId4"/>
    <p:sldId id="318" r:id="rId5"/>
    <p:sldId id="319" r:id="rId6"/>
    <p:sldId id="320" r:id="rId7"/>
    <p:sldId id="321" r:id="rId8"/>
    <p:sldId id="322" r:id="rId9"/>
    <p:sldId id="380" r:id="rId10"/>
    <p:sldId id="376" r:id="rId11"/>
    <p:sldId id="389" r:id="rId12"/>
    <p:sldId id="390" r:id="rId13"/>
    <p:sldId id="378" r:id="rId14"/>
    <p:sldId id="388" r:id="rId15"/>
    <p:sldId id="325" r:id="rId16"/>
    <p:sldId id="337" r:id="rId17"/>
    <p:sldId id="384" r:id="rId18"/>
    <p:sldId id="387" r:id="rId19"/>
    <p:sldId id="326" r:id="rId20"/>
    <p:sldId id="327" r:id="rId21"/>
    <p:sldId id="328" r:id="rId22"/>
    <p:sldId id="329" r:id="rId23"/>
    <p:sldId id="330" r:id="rId24"/>
    <p:sldId id="331" r:id="rId25"/>
    <p:sldId id="332" r:id="rId26"/>
    <p:sldId id="333" r:id="rId27"/>
    <p:sldId id="33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87" autoAdjust="0"/>
    <p:restoredTop sz="75660" autoAdjust="0"/>
  </p:normalViewPr>
  <p:slideViewPr>
    <p:cSldViewPr snapToGrid="0">
      <p:cViewPr varScale="1">
        <p:scale>
          <a:sx n="88" d="100"/>
          <a:sy n="88" d="100"/>
        </p:scale>
        <p:origin x="9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39816E-8E46-429B-A72C-14D476859906}" type="doc">
      <dgm:prSet loTypeId="urn:microsoft.com/office/officeart/2005/8/layout/vList6" loCatId="list" qsTypeId="urn:microsoft.com/office/officeart/2005/8/quickstyle/simple5" qsCatId="simple" csTypeId="urn:microsoft.com/office/officeart/2005/8/colors/colorful5" csCatId="colorful" phldr="1"/>
      <dgm:spPr/>
      <dgm:t>
        <a:bodyPr/>
        <a:lstStyle/>
        <a:p>
          <a:endParaRPr lang="en-GB"/>
        </a:p>
      </dgm:t>
    </dgm:pt>
    <dgm:pt modelId="{F9C15762-93E3-4125-8FD3-0423864283B6}">
      <dgm:prSet phldrT="[Text]" custT="1"/>
      <dgm:spPr/>
      <dgm:t>
        <a:bodyPr anchor="ctr"/>
        <a:lstStyle/>
        <a:p>
          <a:r>
            <a:rPr lang="en-US" sz="1800" dirty="0"/>
            <a:t>A class from which the attributes and behaviors are derived</a:t>
          </a:r>
          <a:endParaRPr lang="en-GB" sz="1800" dirty="0"/>
        </a:p>
      </dgm:t>
    </dgm:pt>
    <dgm:pt modelId="{34421797-4990-418B-9933-FD4DCF910F1C}" type="parTrans" cxnId="{492D82ED-95C3-4044-B71D-FFC68316EBC6}">
      <dgm:prSet/>
      <dgm:spPr/>
      <dgm:t>
        <a:bodyPr/>
        <a:lstStyle/>
        <a:p>
          <a:endParaRPr lang="en-GB"/>
        </a:p>
      </dgm:t>
    </dgm:pt>
    <dgm:pt modelId="{798B8C9C-C677-4B44-AF07-41C86D0A7670}" type="sibTrans" cxnId="{492D82ED-95C3-4044-B71D-FFC68316EBC6}">
      <dgm:prSet/>
      <dgm:spPr/>
      <dgm:t>
        <a:bodyPr/>
        <a:lstStyle/>
        <a:p>
          <a:endParaRPr lang="en-GB"/>
        </a:p>
      </dgm:t>
    </dgm:pt>
    <dgm:pt modelId="{86AEE693-8DB8-4FA7-8D4E-D6F5BBDC5659}">
      <dgm:prSet custT="1"/>
      <dgm:spPr/>
      <dgm:t>
        <a:bodyPr anchor="ctr"/>
        <a:lstStyle/>
        <a:p>
          <a:r>
            <a:rPr lang="en-US" sz="1800" dirty="0"/>
            <a:t>A class that derives attributes and behaviors from another class </a:t>
          </a:r>
        </a:p>
      </dgm:t>
    </dgm:pt>
    <dgm:pt modelId="{32B5FDBA-9824-4C16-BC77-2A80734F6671}" type="parTrans" cxnId="{F6AC97AE-59A5-448F-9F1A-62BC49F47FB6}">
      <dgm:prSet/>
      <dgm:spPr/>
      <dgm:t>
        <a:bodyPr/>
        <a:lstStyle/>
        <a:p>
          <a:endParaRPr lang="en-GB"/>
        </a:p>
      </dgm:t>
    </dgm:pt>
    <dgm:pt modelId="{A7A088A9-57BD-4E3B-A808-FCF6EAA34E36}" type="sibTrans" cxnId="{F6AC97AE-59A5-448F-9F1A-62BC49F47FB6}">
      <dgm:prSet/>
      <dgm:spPr/>
      <dgm:t>
        <a:bodyPr/>
        <a:lstStyle/>
        <a:p>
          <a:endParaRPr lang="en-GB"/>
        </a:p>
      </dgm:t>
    </dgm:pt>
    <dgm:pt modelId="{B75CE518-1416-49DB-90F7-2512260600D2}">
      <dgm:prSet phldrT="[Text]" custT="1"/>
      <dgm:spPr>
        <a:gradFill rotWithShape="0">
          <a:gsLst>
            <a:gs pos="0">
              <a:srgbClr val="3A5060"/>
            </a:gs>
            <a:gs pos="80000">
              <a:srgbClr val="4592CB"/>
            </a:gs>
            <a:gs pos="100000">
              <a:srgbClr val="85B8DF"/>
            </a:gs>
          </a:gsLst>
        </a:gradFill>
      </dgm:spPr>
      <dgm:t>
        <a:bodyPr/>
        <a:lstStyle/>
        <a:p>
          <a:r>
            <a:rPr lang="en-US" sz="1800" dirty="0"/>
            <a:t>Super class/ Base class/Parent class</a:t>
          </a:r>
          <a:endParaRPr lang="en-GB" sz="1800" dirty="0"/>
        </a:p>
      </dgm:t>
    </dgm:pt>
    <dgm:pt modelId="{FF8553E1-CA23-4183-B942-A0FF54F7CA4D}" type="sibTrans" cxnId="{CF77005E-B067-4178-B2AD-87B04412B52F}">
      <dgm:prSet/>
      <dgm:spPr/>
      <dgm:t>
        <a:bodyPr/>
        <a:lstStyle/>
        <a:p>
          <a:endParaRPr lang="en-GB"/>
        </a:p>
      </dgm:t>
    </dgm:pt>
    <dgm:pt modelId="{6E7F48CD-CA06-4D72-AD60-A2B1D62E65C4}" type="parTrans" cxnId="{CF77005E-B067-4178-B2AD-87B04412B52F}">
      <dgm:prSet/>
      <dgm:spPr/>
      <dgm:t>
        <a:bodyPr/>
        <a:lstStyle/>
        <a:p>
          <a:endParaRPr lang="en-GB"/>
        </a:p>
      </dgm:t>
    </dgm:pt>
    <dgm:pt modelId="{75D1E565-7D5C-4ADB-A060-378D97ABFCC8}">
      <dgm:prSet custT="1"/>
      <dgm:spPr/>
      <dgm:t>
        <a:bodyPr/>
        <a:lstStyle/>
        <a:p>
          <a:r>
            <a:rPr lang="en-US" sz="1800" i="1" dirty="0"/>
            <a:t>Subclass/</a:t>
          </a:r>
          <a:r>
            <a:rPr lang="en-US" sz="1800" dirty="0"/>
            <a:t>Derived class/Child class</a:t>
          </a:r>
        </a:p>
      </dgm:t>
    </dgm:pt>
    <dgm:pt modelId="{C923DF1F-FFBC-432B-99AE-EC9CA19F8696}" type="sibTrans" cxnId="{26E82D3A-D1BF-4ED2-A6C2-76C687BB5FBF}">
      <dgm:prSet/>
      <dgm:spPr/>
      <dgm:t>
        <a:bodyPr/>
        <a:lstStyle/>
        <a:p>
          <a:endParaRPr lang="en-GB"/>
        </a:p>
      </dgm:t>
    </dgm:pt>
    <dgm:pt modelId="{EFDA3877-9C7D-44B6-90DF-0B8A66522E67}" type="parTrans" cxnId="{26E82D3A-D1BF-4ED2-A6C2-76C687BB5FBF}">
      <dgm:prSet/>
      <dgm:spPr/>
      <dgm:t>
        <a:bodyPr/>
        <a:lstStyle/>
        <a:p>
          <a:endParaRPr lang="en-GB"/>
        </a:p>
      </dgm:t>
    </dgm:pt>
    <dgm:pt modelId="{8CB18424-4332-4ED1-929F-C74763B85FA5}" type="pres">
      <dgm:prSet presAssocID="{BD39816E-8E46-429B-A72C-14D476859906}" presName="Name0" presStyleCnt="0">
        <dgm:presLayoutVars>
          <dgm:dir/>
          <dgm:animLvl val="lvl"/>
          <dgm:resizeHandles/>
        </dgm:presLayoutVars>
      </dgm:prSet>
      <dgm:spPr/>
    </dgm:pt>
    <dgm:pt modelId="{DBC2A692-49B3-4F96-846E-2A120D68C556}" type="pres">
      <dgm:prSet presAssocID="{B75CE518-1416-49DB-90F7-2512260600D2}" presName="linNode" presStyleCnt="0"/>
      <dgm:spPr/>
    </dgm:pt>
    <dgm:pt modelId="{8D1F94C4-9454-492F-AAD5-05A0E7A17A99}" type="pres">
      <dgm:prSet presAssocID="{B75CE518-1416-49DB-90F7-2512260600D2}" presName="parentShp" presStyleLbl="node1" presStyleIdx="0" presStyleCnt="2" custScaleX="119761" custScaleY="33700" custLinFactX="141" custLinFactNeighborX="100000" custLinFactNeighborY="15323">
        <dgm:presLayoutVars>
          <dgm:bulletEnabled val="1"/>
        </dgm:presLayoutVars>
      </dgm:prSet>
      <dgm:spPr/>
    </dgm:pt>
    <dgm:pt modelId="{55A3BC29-0403-4B35-9C59-EDD9EC413F89}" type="pres">
      <dgm:prSet presAssocID="{B75CE518-1416-49DB-90F7-2512260600D2}" presName="childShp" presStyleLbl="bgAccFollowNode1" presStyleIdx="0" presStyleCnt="2" custScaleY="27912" custLinFactX="-13268" custLinFactNeighborX="-100000" custLinFactNeighborY="15323">
        <dgm:presLayoutVars>
          <dgm:bulletEnabled val="1"/>
        </dgm:presLayoutVars>
      </dgm:prSet>
      <dgm:spPr/>
    </dgm:pt>
    <dgm:pt modelId="{743DAF4A-5D92-44DD-9D33-DC9BC510795A}" type="pres">
      <dgm:prSet presAssocID="{FF8553E1-CA23-4183-B942-A0FF54F7CA4D}" presName="spacing" presStyleCnt="0"/>
      <dgm:spPr/>
    </dgm:pt>
    <dgm:pt modelId="{0D15FB40-A02F-49B3-B8DA-386C043746C1}" type="pres">
      <dgm:prSet presAssocID="{75D1E565-7D5C-4ADB-A060-378D97ABFCC8}" presName="linNode" presStyleCnt="0"/>
      <dgm:spPr/>
    </dgm:pt>
    <dgm:pt modelId="{80A70A4F-5C9A-49B2-BB2D-F884A23ADEFA}" type="pres">
      <dgm:prSet presAssocID="{75D1E565-7D5C-4ADB-A060-378D97ABFCC8}" presName="parentShp" presStyleLbl="node1" presStyleIdx="1" presStyleCnt="2" custScaleX="119761" custScaleY="33700" custLinFactX="141" custLinFactNeighborX="100000" custLinFactNeighborY="7784">
        <dgm:presLayoutVars>
          <dgm:bulletEnabled val="1"/>
        </dgm:presLayoutVars>
      </dgm:prSet>
      <dgm:spPr/>
    </dgm:pt>
    <dgm:pt modelId="{40BAC35E-75B2-4F71-ADAE-6418A08786A0}" type="pres">
      <dgm:prSet presAssocID="{75D1E565-7D5C-4ADB-A060-378D97ABFCC8}" presName="childShp" presStyleLbl="bgAccFollowNode1" presStyleIdx="1" presStyleCnt="2" custScaleY="27912" custLinFactX="-13268" custLinFactNeighborX="-100000" custLinFactNeighborY="7784">
        <dgm:presLayoutVars>
          <dgm:bulletEnabled val="1"/>
        </dgm:presLayoutVars>
      </dgm:prSet>
      <dgm:spPr/>
    </dgm:pt>
  </dgm:ptLst>
  <dgm:cxnLst>
    <dgm:cxn modelId="{2062150C-4660-4A7C-99CD-CDA7226D58B9}" type="presOf" srcId="{F9C15762-93E3-4125-8FD3-0423864283B6}" destId="{55A3BC29-0403-4B35-9C59-EDD9EC413F89}" srcOrd="0" destOrd="0" presId="urn:microsoft.com/office/officeart/2005/8/layout/vList6"/>
    <dgm:cxn modelId="{39506C29-09BA-4C65-BB2B-22AB718D755E}" type="presOf" srcId="{86AEE693-8DB8-4FA7-8D4E-D6F5BBDC5659}" destId="{40BAC35E-75B2-4F71-ADAE-6418A08786A0}" srcOrd="0" destOrd="0" presId="urn:microsoft.com/office/officeart/2005/8/layout/vList6"/>
    <dgm:cxn modelId="{6175EC32-8428-4728-B898-72561D8B6FF5}" type="presOf" srcId="{BD39816E-8E46-429B-A72C-14D476859906}" destId="{8CB18424-4332-4ED1-929F-C74763B85FA5}" srcOrd="0" destOrd="0" presId="urn:microsoft.com/office/officeart/2005/8/layout/vList6"/>
    <dgm:cxn modelId="{26E82D3A-D1BF-4ED2-A6C2-76C687BB5FBF}" srcId="{BD39816E-8E46-429B-A72C-14D476859906}" destId="{75D1E565-7D5C-4ADB-A060-378D97ABFCC8}" srcOrd="1" destOrd="0" parTransId="{EFDA3877-9C7D-44B6-90DF-0B8A66522E67}" sibTransId="{C923DF1F-FFBC-432B-99AE-EC9CA19F8696}"/>
    <dgm:cxn modelId="{CF77005E-B067-4178-B2AD-87B04412B52F}" srcId="{BD39816E-8E46-429B-A72C-14D476859906}" destId="{B75CE518-1416-49DB-90F7-2512260600D2}" srcOrd="0" destOrd="0" parTransId="{6E7F48CD-CA06-4D72-AD60-A2B1D62E65C4}" sibTransId="{FF8553E1-CA23-4183-B942-A0FF54F7CA4D}"/>
    <dgm:cxn modelId="{DF7C2077-C33E-4298-A96E-59903EA1BC0A}" type="presOf" srcId="{75D1E565-7D5C-4ADB-A060-378D97ABFCC8}" destId="{80A70A4F-5C9A-49B2-BB2D-F884A23ADEFA}" srcOrd="0" destOrd="0" presId="urn:microsoft.com/office/officeart/2005/8/layout/vList6"/>
    <dgm:cxn modelId="{367C8D91-5EB0-4627-9394-E0A553F09907}" type="presOf" srcId="{B75CE518-1416-49DB-90F7-2512260600D2}" destId="{8D1F94C4-9454-492F-AAD5-05A0E7A17A99}" srcOrd="0" destOrd="0" presId="urn:microsoft.com/office/officeart/2005/8/layout/vList6"/>
    <dgm:cxn modelId="{F6AC97AE-59A5-448F-9F1A-62BC49F47FB6}" srcId="{75D1E565-7D5C-4ADB-A060-378D97ABFCC8}" destId="{86AEE693-8DB8-4FA7-8D4E-D6F5BBDC5659}" srcOrd="0" destOrd="0" parTransId="{32B5FDBA-9824-4C16-BC77-2A80734F6671}" sibTransId="{A7A088A9-57BD-4E3B-A808-FCF6EAA34E36}"/>
    <dgm:cxn modelId="{492D82ED-95C3-4044-B71D-FFC68316EBC6}" srcId="{B75CE518-1416-49DB-90F7-2512260600D2}" destId="{F9C15762-93E3-4125-8FD3-0423864283B6}" srcOrd="0" destOrd="0" parTransId="{34421797-4990-418B-9933-FD4DCF910F1C}" sibTransId="{798B8C9C-C677-4B44-AF07-41C86D0A7670}"/>
    <dgm:cxn modelId="{4F724D70-3871-4CEF-934F-D9833E1988B2}" type="presParOf" srcId="{8CB18424-4332-4ED1-929F-C74763B85FA5}" destId="{DBC2A692-49B3-4F96-846E-2A120D68C556}" srcOrd="0" destOrd="0" presId="urn:microsoft.com/office/officeart/2005/8/layout/vList6"/>
    <dgm:cxn modelId="{A119C61E-8689-4897-B77A-EE520FF7B1CC}" type="presParOf" srcId="{DBC2A692-49B3-4F96-846E-2A120D68C556}" destId="{8D1F94C4-9454-492F-AAD5-05A0E7A17A99}" srcOrd="0" destOrd="0" presId="urn:microsoft.com/office/officeart/2005/8/layout/vList6"/>
    <dgm:cxn modelId="{DB1C8A78-B2CF-439C-AFC1-972D5BABF13C}" type="presParOf" srcId="{DBC2A692-49B3-4F96-846E-2A120D68C556}" destId="{55A3BC29-0403-4B35-9C59-EDD9EC413F89}" srcOrd="1" destOrd="0" presId="urn:microsoft.com/office/officeart/2005/8/layout/vList6"/>
    <dgm:cxn modelId="{7F430DE5-8F41-415C-9481-39F04D0567F9}" type="presParOf" srcId="{8CB18424-4332-4ED1-929F-C74763B85FA5}" destId="{743DAF4A-5D92-44DD-9D33-DC9BC510795A}" srcOrd="1" destOrd="0" presId="urn:microsoft.com/office/officeart/2005/8/layout/vList6"/>
    <dgm:cxn modelId="{802C3514-C96D-42D6-AA4E-98EAC484B709}" type="presParOf" srcId="{8CB18424-4332-4ED1-929F-C74763B85FA5}" destId="{0D15FB40-A02F-49B3-B8DA-386C043746C1}" srcOrd="2" destOrd="0" presId="urn:microsoft.com/office/officeart/2005/8/layout/vList6"/>
    <dgm:cxn modelId="{91524DE7-A028-4E4C-AA0E-7E8AD4C60A40}" type="presParOf" srcId="{0D15FB40-A02F-49B3-B8DA-386C043746C1}" destId="{80A70A4F-5C9A-49B2-BB2D-F884A23ADEFA}" srcOrd="0" destOrd="0" presId="urn:microsoft.com/office/officeart/2005/8/layout/vList6"/>
    <dgm:cxn modelId="{F2B67D60-F97C-4AD3-B134-80D6DBE518E1}" type="presParOf" srcId="{0D15FB40-A02F-49B3-B8DA-386C043746C1}" destId="{40BAC35E-75B2-4F71-ADAE-6418A08786A0}"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F398AA-F542-49EC-93BD-6D8C11C1EF79}" type="doc">
      <dgm:prSet loTypeId="urn:microsoft.com/office/officeart/2005/8/layout/hierarchy1" loCatId="hierarchy" qsTypeId="urn:microsoft.com/office/officeart/2005/8/quickstyle/simple5" qsCatId="simple" csTypeId="urn:microsoft.com/office/officeart/2005/8/colors/colorful1#1" csCatId="colorful" phldr="1"/>
      <dgm:spPr/>
      <dgm:t>
        <a:bodyPr/>
        <a:lstStyle/>
        <a:p>
          <a:endParaRPr lang="en-GB"/>
        </a:p>
      </dgm:t>
    </dgm:pt>
    <dgm:pt modelId="{82F24A62-40C6-4043-B3DF-2F166CA10FEC}">
      <dgm:prSet phldrT="[Text]"/>
      <dgm:spPr/>
      <dgm:t>
        <a:bodyPr/>
        <a:lstStyle/>
        <a:p>
          <a:r>
            <a:rPr lang="en-GB" dirty="0"/>
            <a:t>Polymorphism</a:t>
          </a:r>
        </a:p>
      </dgm:t>
    </dgm:pt>
    <dgm:pt modelId="{9BD3453C-0CD8-477E-944B-E0145D5AABD3}" type="parTrans" cxnId="{8C777B93-CEF6-4D41-A922-319E100D4806}">
      <dgm:prSet/>
      <dgm:spPr/>
      <dgm:t>
        <a:bodyPr/>
        <a:lstStyle/>
        <a:p>
          <a:endParaRPr lang="en-GB"/>
        </a:p>
      </dgm:t>
    </dgm:pt>
    <dgm:pt modelId="{76C4A2C2-F4B7-4392-980E-ADCABC80132D}" type="sibTrans" cxnId="{8C777B93-CEF6-4D41-A922-319E100D4806}">
      <dgm:prSet/>
      <dgm:spPr/>
      <dgm:t>
        <a:bodyPr/>
        <a:lstStyle/>
        <a:p>
          <a:endParaRPr lang="en-GB"/>
        </a:p>
      </dgm:t>
    </dgm:pt>
    <dgm:pt modelId="{A65468D3-FC02-4BC3-8C88-5769307927AF}">
      <dgm:prSet/>
      <dgm:spPr>
        <a:ln>
          <a:solidFill>
            <a:srgbClr val="92D050"/>
          </a:solidFill>
        </a:ln>
      </dgm:spPr>
      <dgm:t>
        <a:bodyPr/>
        <a:lstStyle/>
        <a:p>
          <a:r>
            <a:rPr lang="en-US" dirty="0"/>
            <a:t>Static Binding</a:t>
          </a:r>
        </a:p>
      </dgm:t>
    </dgm:pt>
    <dgm:pt modelId="{CA2A79EB-FCE5-4CAE-B22E-83653B2561CE}" type="parTrans" cxnId="{D20912C9-5DCF-45AE-B956-30C1CC99B9F9}">
      <dgm:prSet/>
      <dgm:spPr/>
      <dgm:t>
        <a:bodyPr/>
        <a:lstStyle/>
        <a:p>
          <a:endParaRPr lang="en-GB"/>
        </a:p>
      </dgm:t>
    </dgm:pt>
    <dgm:pt modelId="{FA70755C-49BA-4637-8486-AA5174B3D24B}" type="sibTrans" cxnId="{D20912C9-5DCF-45AE-B956-30C1CC99B9F9}">
      <dgm:prSet/>
      <dgm:spPr/>
      <dgm:t>
        <a:bodyPr/>
        <a:lstStyle/>
        <a:p>
          <a:endParaRPr lang="en-GB"/>
        </a:p>
      </dgm:t>
    </dgm:pt>
    <dgm:pt modelId="{66605055-3E52-4B20-8F97-ECD1E6052098}">
      <dgm:prSet/>
      <dgm:spPr>
        <a:ln>
          <a:solidFill>
            <a:srgbClr val="92D050"/>
          </a:solidFill>
        </a:ln>
      </dgm:spPr>
      <dgm:t>
        <a:bodyPr/>
        <a:lstStyle/>
        <a:p>
          <a:r>
            <a:rPr lang="en-US" dirty="0"/>
            <a:t>Achieved through Overloading</a:t>
          </a:r>
        </a:p>
      </dgm:t>
    </dgm:pt>
    <dgm:pt modelId="{5CEE8334-855A-44A0-97C8-3BCE89031335}" type="parTrans" cxnId="{670C4B56-B087-475D-A8EE-1D463EB63A55}">
      <dgm:prSet/>
      <dgm:spPr/>
      <dgm:t>
        <a:bodyPr/>
        <a:lstStyle/>
        <a:p>
          <a:endParaRPr lang="en-GB"/>
        </a:p>
      </dgm:t>
    </dgm:pt>
    <dgm:pt modelId="{E2054D9B-181F-4053-88CA-89258B4204C9}" type="sibTrans" cxnId="{670C4B56-B087-475D-A8EE-1D463EB63A55}">
      <dgm:prSet/>
      <dgm:spPr/>
      <dgm:t>
        <a:bodyPr/>
        <a:lstStyle/>
        <a:p>
          <a:endParaRPr lang="en-GB"/>
        </a:p>
      </dgm:t>
    </dgm:pt>
    <dgm:pt modelId="{AED444A3-D331-4B07-8E44-93D92935E1E0}">
      <dgm:prSet/>
      <dgm:spPr/>
      <dgm:t>
        <a:bodyPr/>
        <a:lstStyle/>
        <a:p>
          <a:r>
            <a:rPr lang="en-US" dirty="0"/>
            <a:t>Dynamic Binding</a:t>
          </a:r>
        </a:p>
      </dgm:t>
    </dgm:pt>
    <dgm:pt modelId="{6FBEE9A0-53A2-4BCE-BCDC-B6BDD522105F}" type="parTrans" cxnId="{21D4B3DF-3F46-4A8D-886F-594783C28276}">
      <dgm:prSet/>
      <dgm:spPr/>
      <dgm:t>
        <a:bodyPr/>
        <a:lstStyle/>
        <a:p>
          <a:endParaRPr lang="en-GB"/>
        </a:p>
      </dgm:t>
    </dgm:pt>
    <dgm:pt modelId="{BEFF7078-D25B-4AF8-A6BA-8B854AA63607}" type="sibTrans" cxnId="{21D4B3DF-3F46-4A8D-886F-594783C28276}">
      <dgm:prSet/>
      <dgm:spPr/>
      <dgm:t>
        <a:bodyPr/>
        <a:lstStyle/>
        <a:p>
          <a:endParaRPr lang="en-GB"/>
        </a:p>
      </dgm:t>
    </dgm:pt>
    <dgm:pt modelId="{65C1E0A6-5408-4A3F-9932-483DEC835652}">
      <dgm:prSet/>
      <dgm:spPr>
        <a:ln>
          <a:solidFill>
            <a:schemeClr val="accent6"/>
          </a:solidFill>
        </a:ln>
      </dgm:spPr>
      <dgm:t>
        <a:bodyPr/>
        <a:lstStyle/>
        <a:p>
          <a:r>
            <a:rPr lang="en-US" dirty="0"/>
            <a:t>Achieved through Overriding</a:t>
          </a:r>
        </a:p>
      </dgm:t>
    </dgm:pt>
    <dgm:pt modelId="{0A24AD1F-857B-4FE1-AAF0-318CCEBFA0BD}" type="parTrans" cxnId="{18583096-9120-4C49-8C9A-FF0C03ADCFE1}">
      <dgm:prSet/>
      <dgm:spPr/>
      <dgm:t>
        <a:bodyPr/>
        <a:lstStyle/>
        <a:p>
          <a:endParaRPr lang="en-GB"/>
        </a:p>
      </dgm:t>
    </dgm:pt>
    <dgm:pt modelId="{60013355-A00C-4379-99FE-CB3A6885FF32}" type="sibTrans" cxnId="{18583096-9120-4C49-8C9A-FF0C03ADCFE1}">
      <dgm:prSet/>
      <dgm:spPr/>
      <dgm:t>
        <a:bodyPr/>
        <a:lstStyle/>
        <a:p>
          <a:endParaRPr lang="en-GB"/>
        </a:p>
      </dgm:t>
    </dgm:pt>
    <dgm:pt modelId="{485785C4-B7EC-4B0F-8FB3-77DCE164AA54}" type="pres">
      <dgm:prSet presAssocID="{6EF398AA-F542-49EC-93BD-6D8C11C1EF79}" presName="hierChild1" presStyleCnt="0">
        <dgm:presLayoutVars>
          <dgm:chPref val="1"/>
          <dgm:dir/>
          <dgm:animOne val="branch"/>
          <dgm:animLvl val="lvl"/>
          <dgm:resizeHandles/>
        </dgm:presLayoutVars>
      </dgm:prSet>
      <dgm:spPr/>
    </dgm:pt>
    <dgm:pt modelId="{B1FBDBC6-5EE2-4AB9-8C59-6F9B03C6D8E0}" type="pres">
      <dgm:prSet presAssocID="{82F24A62-40C6-4043-B3DF-2F166CA10FEC}" presName="hierRoot1" presStyleCnt="0"/>
      <dgm:spPr/>
    </dgm:pt>
    <dgm:pt modelId="{396FFBDC-884C-4C63-BAC7-AB6023BF5F28}" type="pres">
      <dgm:prSet presAssocID="{82F24A62-40C6-4043-B3DF-2F166CA10FEC}" presName="composite" presStyleCnt="0"/>
      <dgm:spPr/>
    </dgm:pt>
    <dgm:pt modelId="{7B2DB793-2988-46A1-9C6B-B4B44E5ADF33}" type="pres">
      <dgm:prSet presAssocID="{82F24A62-40C6-4043-B3DF-2F166CA10FEC}" presName="background" presStyleLbl="node0" presStyleIdx="0" presStyleCnt="1"/>
      <dgm:spPr/>
    </dgm:pt>
    <dgm:pt modelId="{236C9ED0-AFA0-43BD-B969-0242671E923D}" type="pres">
      <dgm:prSet presAssocID="{82F24A62-40C6-4043-B3DF-2F166CA10FEC}" presName="text" presStyleLbl="fgAcc0" presStyleIdx="0" presStyleCnt="1" custScaleY="73003" custLinFactNeighborY="57826">
        <dgm:presLayoutVars>
          <dgm:chPref val="3"/>
        </dgm:presLayoutVars>
      </dgm:prSet>
      <dgm:spPr/>
    </dgm:pt>
    <dgm:pt modelId="{8F1D03AD-8462-496A-A8DA-E9A88C5890B8}" type="pres">
      <dgm:prSet presAssocID="{82F24A62-40C6-4043-B3DF-2F166CA10FEC}" presName="hierChild2" presStyleCnt="0"/>
      <dgm:spPr/>
    </dgm:pt>
    <dgm:pt modelId="{0A1BA5D1-C787-4BD2-89E4-64452B877220}" type="pres">
      <dgm:prSet presAssocID="{CA2A79EB-FCE5-4CAE-B22E-83653B2561CE}" presName="Name10" presStyleLbl="parChTrans1D2" presStyleIdx="0" presStyleCnt="2"/>
      <dgm:spPr/>
    </dgm:pt>
    <dgm:pt modelId="{467DE145-E6F8-4668-8356-2F375873B90C}" type="pres">
      <dgm:prSet presAssocID="{A65468D3-FC02-4BC3-8C88-5769307927AF}" presName="hierRoot2" presStyleCnt="0"/>
      <dgm:spPr/>
    </dgm:pt>
    <dgm:pt modelId="{53986D85-12DE-4020-8142-4CBF55043DA5}" type="pres">
      <dgm:prSet presAssocID="{A65468D3-FC02-4BC3-8C88-5769307927AF}" presName="composite2" presStyleCnt="0"/>
      <dgm:spPr/>
    </dgm:pt>
    <dgm:pt modelId="{F699E300-069D-477F-8EEC-568BB9D5BE05}" type="pres">
      <dgm:prSet presAssocID="{A65468D3-FC02-4BC3-8C88-5769307927AF}" presName="background2" presStyleLbl="node2" presStyleIdx="0" presStyleCnt="2"/>
      <dgm:spPr>
        <a:solidFill>
          <a:srgbClr val="92D050"/>
        </a:solidFill>
      </dgm:spPr>
    </dgm:pt>
    <dgm:pt modelId="{DB19960E-436E-4A60-9374-4E4A51B16E74}" type="pres">
      <dgm:prSet presAssocID="{A65468D3-FC02-4BC3-8C88-5769307927AF}" presName="text2" presStyleLbl="fgAcc2" presStyleIdx="0" presStyleCnt="2" custScaleX="155110" custScaleY="73003" custLinFactNeighborY="57826">
        <dgm:presLayoutVars>
          <dgm:chPref val="3"/>
        </dgm:presLayoutVars>
      </dgm:prSet>
      <dgm:spPr/>
    </dgm:pt>
    <dgm:pt modelId="{84F109DC-CAE7-4F43-8B43-579E4C75D92A}" type="pres">
      <dgm:prSet presAssocID="{A65468D3-FC02-4BC3-8C88-5769307927AF}" presName="hierChild3" presStyleCnt="0"/>
      <dgm:spPr/>
    </dgm:pt>
    <dgm:pt modelId="{A0D1D280-3E43-4F19-B6CC-27E59F40F1DE}" type="pres">
      <dgm:prSet presAssocID="{5CEE8334-855A-44A0-97C8-3BCE89031335}" presName="Name17" presStyleLbl="parChTrans1D3" presStyleIdx="0" presStyleCnt="2"/>
      <dgm:spPr/>
    </dgm:pt>
    <dgm:pt modelId="{2C6F39D4-5DB7-491E-B25E-0F62C9C9C4A5}" type="pres">
      <dgm:prSet presAssocID="{66605055-3E52-4B20-8F97-ECD1E6052098}" presName="hierRoot3" presStyleCnt="0"/>
      <dgm:spPr/>
    </dgm:pt>
    <dgm:pt modelId="{2E9D1332-FB79-4C62-9D9C-0308FEC2AB59}" type="pres">
      <dgm:prSet presAssocID="{66605055-3E52-4B20-8F97-ECD1E6052098}" presName="composite3" presStyleCnt="0"/>
      <dgm:spPr/>
    </dgm:pt>
    <dgm:pt modelId="{D48F520D-C99F-495C-BB1D-E9F4E8A221D5}" type="pres">
      <dgm:prSet presAssocID="{66605055-3E52-4B20-8F97-ECD1E6052098}" presName="background3" presStyleLbl="node3" presStyleIdx="0" presStyleCnt="2"/>
      <dgm:spPr>
        <a:solidFill>
          <a:srgbClr val="92D050"/>
        </a:solidFill>
      </dgm:spPr>
    </dgm:pt>
    <dgm:pt modelId="{3BDDEC9A-825B-459B-96A6-B5D163F67A97}" type="pres">
      <dgm:prSet presAssocID="{66605055-3E52-4B20-8F97-ECD1E6052098}" presName="text3" presStyleLbl="fgAcc3" presStyleIdx="0" presStyleCnt="2" custScaleX="197244" custScaleY="73003" custLinFactNeighborY="57826">
        <dgm:presLayoutVars>
          <dgm:chPref val="3"/>
        </dgm:presLayoutVars>
      </dgm:prSet>
      <dgm:spPr/>
    </dgm:pt>
    <dgm:pt modelId="{FEB84B9C-453B-4A0E-AD25-D1BF55DDA0BD}" type="pres">
      <dgm:prSet presAssocID="{66605055-3E52-4B20-8F97-ECD1E6052098}" presName="hierChild4" presStyleCnt="0"/>
      <dgm:spPr/>
    </dgm:pt>
    <dgm:pt modelId="{8FB9E582-CD1F-419F-8AE5-991E044B89AD}" type="pres">
      <dgm:prSet presAssocID="{6FBEE9A0-53A2-4BCE-BCDC-B6BDD522105F}" presName="Name10" presStyleLbl="parChTrans1D2" presStyleIdx="1" presStyleCnt="2"/>
      <dgm:spPr/>
    </dgm:pt>
    <dgm:pt modelId="{45F8BFA8-746D-4656-925E-1B639BCBD724}" type="pres">
      <dgm:prSet presAssocID="{AED444A3-D331-4B07-8E44-93D92935E1E0}" presName="hierRoot2" presStyleCnt="0"/>
      <dgm:spPr/>
    </dgm:pt>
    <dgm:pt modelId="{9D0CA41E-65C2-4FD1-9F48-2DF402026C2E}" type="pres">
      <dgm:prSet presAssocID="{AED444A3-D331-4B07-8E44-93D92935E1E0}" presName="composite2" presStyleCnt="0"/>
      <dgm:spPr/>
    </dgm:pt>
    <dgm:pt modelId="{91C5698D-19EB-4D36-AA81-3484B2E48148}" type="pres">
      <dgm:prSet presAssocID="{AED444A3-D331-4B07-8E44-93D92935E1E0}" presName="background2" presStyleLbl="node2" presStyleIdx="1" presStyleCnt="2"/>
      <dgm:spPr/>
    </dgm:pt>
    <dgm:pt modelId="{A6708974-E1B8-4B84-A0FA-5ECB96CCCCA7}" type="pres">
      <dgm:prSet presAssocID="{AED444A3-D331-4B07-8E44-93D92935E1E0}" presName="text2" presStyleLbl="fgAcc2" presStyleIdx="1" presStyleCnt="2" custScaleX="155110" custScaleY="73003" custLinFactNeighborY="57826">
        <dgm:presLayoutVars>
          <dgm:chPref val="3"/>
        </dgm:presLayoutVars>
      </dgm:prSet>
      <dgm:spPr/>
    </dgm:pt>
    <dgm:pt modelId="{A18B2419-4B01-4750-8826-B7AA12E007D5}" type="pres">
      <dgm:prSet presAssocID="{AED444A3-D331-4B07-8E44-93D92935E1E0}" presName="hierChild3" presStyleCnt="0"/>
      <dgm:spPr/>
    </dgm:pt>
    <dgm:pt modelId="{838F601B-D4AC-4AD8-9965-760A025297E3}" type="pres">
      <dgm:prSet presAssocID="{0A24AD1F-857B-4FE1-AAF0-318CCEBFA0BD}" presName="Name17" presStyleLbl="parChTrans1D3" presStyleIdx="1" presStyleCnt="2"/>
      <dgm:spPr/>
    </dgm:pt>
    <dgm:pt modelId="{EE1754E4-B5FE-4B01-8A6E-276B64B51C96}" type="pres">
      <dgm:prSet presAssocID="{65C1E0A6-5408-4A3F-9932-483DEC835652}" presName="hierRoot3" presStyleCnt="0"/>
      <dgm:spPr/>
    </dgm:pt>
    <dgm:pt modelId="{0ABF24FE-75D7-4549-9693-3DB7D8D10A54}" type="pres">
      <dgm:prSet presAssocID="{65C1E0A6-5408-4A3F-9932-483DEC835652}" presName="composite3" presStyleCnt="0"/>
      <dgm:spPr/>
    </dgm:pt>
    <dgm:pt modelId="{E5E79C3D-8D76-4079-AD66-E6280F713F8A}" type="pres">
      <dgm:prSet presAssocID="{65C1E0A6-5408-4A3F-9932-483DEC835652}" presName="background3" presStyleLbl="node3" presStyleIdx="1" presStyleCnt="2"/>
      <dgm:spPr>
        <a:solidFill>
          <a:schemeClr val="accent6"/>
        </a:solidFill>
      </dgm:spPr>
    </dgm:pt>
    <dgm:pt modelId="{809F3D7B-DAC3-49ED-8E36-8368577C8BDC}" type="pres">
      <dgm:prSet presAssocID="{65C1E0A6-5408-4A3F-9932-483DEC835652}" presName="text3" presStyleLbl="fgAcc3" presStyleIdx="1" presStyleCnt="2" custScaleX="197244" custScaleY="73003" custLinFactNeighborY="57826">
        <dgm:presLayoutVars>
          <dgm:chPref val="3"/>
        </dgm:presLayoutVars>
      </dgm:prSet>
      <dgm:spPr/>
    </dgm:pt>
    <dgm:pt modelId="{D89AA5B2-8053-4A20-B9F8-F44C7923E511}" type="pres">
      <dgm:prSet presAssocID="{65C1E0A6-5408-4A3F-9932-483DEC835652}" presName="hierChild4" presStyleCnt="0"/>
      <dgm:spPr/>
    </dgm:pt>
  </dgm:ptLst>
  <dgm:cxnLst>
    <dgm:cxn modelId="{B4737C06-B9E1-4CFC-91C8-F7C8864348E0}" type="presOf" srcId="{A65468D3-FC02-4BC3-8C88-5769307927AF}" destId="{DB19960E-436E-4A60-9374-4E4A51B16E74}" srcOrd="0" destOrd="0" presId="urn:microsoft.com/office/officeart/2005/8/layout/hierarchy1"/>
    <dgm:cxn modelId="{670C4B56-B087-475D-A8EE-1D463EB63A55}" srcId="{A65468D3-FC02-4BC3-8C88-5769307927AF}" destId="{66605055-3E52-4B20-8F97-ECD1E6052098}" srcOrd="0" destOrd="0" parTransId="{5CEE8334-855A-44A0-97C8-3BCE89031335}" sibTransId="{E2054D9B-181F-4053-88CA-89258B4204C9}"/>
    <dgm:cxn modelId="{435CB55C-362A-4EBC-AD90-48CC1C95C0B9}" type="presOf" srcId="{66605055-3E52-4B20-8F97-ECD1E6052098}" destId="{3BDDEC9A-825B-459B-96A6-B5D163F67A97}" srcOrd="0" destOrd="0" presId="urn:microsoft.com/office/officeart/2005/8/layout/hierarchy1"/>
    <dgm:cxn modelId="{F2A56B70-9083-41FF-881F-81942EB48A9D}" type="presOf" srcId="{AED444A3-D331-4B07-8E44-93D92935E1E0}" destId="{A6708974-E1B8-4B84-A0FA-5ECB96CCCCA7}" srcOrd="0" destOrd="0" presId="urn:microsoft.com/office/officeart/2005/8/layout/hierarchy1"/>
    <dgm:cxn modelId="{5F17A172-7D49-49BB-9DA0-B3227F7E0143}" type="presOf" srcId="{6FBEE9A0-53A2-4BCE-BCDC-B6BDD522105F}" destId="{8FB9E582-CD1F-419F-8AE5-991E044B89AD}" srcOrd="0" destOrd="0" presId="urn:microsoft.com/office/officeart/2005/8/layout/hierarchy1"/>
    <dgm:cxn modelId="{8C777B93-CEF6-4D41-A922-319E100D4806}" srcId="{6EF398AA-F542-49EC-93BD-6D8C11C1EF79}" destId="{82F24A62-40C6-4043-B3DF-2F166CA10FEC}" srcOrd="0" destOrd="0" parTransId="{9BD3453C-0CD8-477E-944B-E0145D5AABD3}" sibTransId="{76C4A2C2-F4B7-4392-980E-ADCABC80132D}"/>
    <dgm:cxn modelId="{4E32D693-E570-4D0A-8493-03E22118C8DF}" type="presOf" srcId="{6EF398AA-F542-49EC-93BD-6D8C11C1EF79}" destId="{485785C4-B7EC-4B0F-8FB3-77DCE164AA54}" srcOrd="0" destOrd="0" presId="urn:microsoft.com/office/officeart/2005/8/layout/hierarchy1"/>
    <dgm:cxn modelId="{18583096-9120-4C49-8C9A-FF0C03ADCFE1}" srcId="{AED444A3-D331-4B07-8E44-93D92935E1E0}" destId="{65C1E0A6-5408-4A3F-9932-483DEC835652}" srcOrd="0" destOrd="0" parTransId="{0A24AD1F-857B-4FE1-AAF0-318CCEBFA0BD}" sibTransId="{60013355-A00C-4379-99FE-CB3A6885FF32}"/>
    <dgm:cxn modelId="{4FF4FC97-D464-4FAE-804D-23B5E3BDBFD3}" type="presOf" srcId="{5CEE8334-855A-44A0-97C8-3BCE89031335}" destId="{A0D1D280-3E43-4F19-B6CC-27E59F40F1DE}" srcOrd="0" destOrd="0" presId="urn:microsoft.com/office/officeart/2005/8/layout/hierarchy1"/>
    <dgm:cxn modelId="{D4808EC7-3410-4891-BF08-BFFAA7B9110C}" type="presOf" srcId="{65C1E0A6-5408-4A3F-9932-483DEC835652}" destId="{809F3D7B-DAC3-49ED-8E36-8368577C8BDC}" srcOrd="0" destOrd="0" presId="urn:microsoft.com/office/officeart/2005/8/layout/hierarchy1"/>
    <dgm:cxn modelId="{D20912C9-5DCF-45AE-B956-30C1CC99B9F9}" srcId="{82F24A62-40C6-4043-B3DF-2F166CA10FEC}" destId="{A65468D3-FC02-4BC3-8C88-5769307927AF}" srcOrd="0" destOrd="0" parTransId="{CA2A79EB-FCE5-4CAE-B22E-83653B2561CE}" sibTransId="{FA70755C-49BA-4637-8486-AA5174B3D24B}"/>
    <dgm:cxn modelId="{EA083DD2-5B2B-4E3C-A6F7-8CCCE390EFBF}" type="presOf" srcId="{CA2A79EB-FCE5-4CAE-B22E-83653B2561CE}" destId="{0A1BA5D1-C787-4BD2-89E4-64452B877220}" srcOrd="0" destOrd="0" presId="urn:microsoft.com/office/officeart/2005/8/layout/hierarchy1"/>
    <dgm:cxn modelId="{7F2585D6-515D-42A9-82A7-279A83C018BC}" type="presOf" srcId="{0A24AD1F-857B-4FE1-AAF0-318CCEBFA0BD}" destId="{838F601B-D4AC-4AD8-9965-760A025297E3}" srcOrd="0" destOrd="0" presId="urn:microsoft.com/office/officeart/2005/8/layout/hierarchy1"/>
    <dgm:cxn modelId="{BDD3D4D7-90DC-46DD-BAA6-6C93B73CB957}" type="presOf" srcId="{82F24A62-40C6-4043-B3DF-2F166CA10FEC}" destId="{236C9ED0-AFA0-43BD-B969-0242671E923D}" srcOrd="0" destOrd="0" presId="urn:microsoft.com/office/officeart/2005/8/layout/hierarchy1"/>
    <dgm:cxn modelId="{21D4B3DF-3F46-4A8D-886F-594783C28276}" srcId="{82F24A62-40C6-4043-B3DF-2F166CA10FEC}" destId="{AED444A3-D331-4B07-8E44-93D92935E1E0}" srcOrd="1" destOrd="0" parTransId="{6FBEE9A0-53A2-4BCE-BCDC-B6BDD522105F}" sibTransId="{BEFF7078-D25B-4AF8-A6BA-8B854AA63607}"/>
    <dgm:cxn modelId="{9E767A05-0D15-453A-B19E-B5C94252E034}" type="presParOf" srcId="{485785C4-B7EC-4B0F-8FB3-77DCE164AA54}" destId="{B1FBDBC6-5EE2-4AB9-8C59-6F9B03C6D8E0}" srcOrd="0" destOrd="0" presId="urn:microsoft.com/office/officeart/2005/8/layout/hierarchy1"/>
    <dgm:cxn modelId="{0EBBF808-78B4-4E65-9134-C0A0CAE49898}" type="presParOf" srcId="{B1FBDBC6-5EE2-4AB9-8C59-6F9B03C6D8E0}" destId="{396FFBDC-884C-4C63-BAC7-AB6023BF5F28}" srcOrd="0" destOrd="0" presId="urn:microsoft.com/office/officeart/2005/8/layout/hierarchy1"/>
    <dgm:cxn modelId="{F32CC06A-9513-4492-A1F2-4A22EC2DE4E9}" type="presParOf" srcId="{396FFBDC-884C-4C63-BAC7-AB6023BF5F28}" destId="{7B2DB793-2988-46A1-9C6B-B4B44E5ADF33}" srcOrd="0" destOrd="0" presId="urn:microsoft.com/office/officeart/2005/8/layout/hierarchy1"/>
    <dgm:cxn modelId="{D1F76232-E7A2-4057-9B37-8A944EB4A3F7}" type="presParOf" srcId="{396FFBDC-884C-4C63-BAC7-AB6023BF5F28}" destId="{236C9ED0-AFA0-43BD-B969-0242671E923D}" srcOrd="1" destOrd="0" presId="urn:microsoft.com/office/officeart/2005/8/layout/hierarchy1"/>
    <dgm:cxn modelId="{9203A09D-3411-4412-B58E-DA7565B188BD}" type="presParOf" srcId="{B1FBDBC6-5EE2-4AB9-8C59-6F9B03C6D8E0}" destId="{8F1D03AD-8462-496A-A8DA-E9A88C5890B8}" srcOrd="1" destOrd="0" presId="urn:microsoft.com/office/officeart/2005/8/layout/hierarchy1"/>
    <dgm:cxn modelId="{1373EE40-E0B3-44B6-932B-51A8D275878F}" type="presParOf" srcId="{8F1D03AD-8462-496A-A8DA-E9A88C5890B8}" destId="{0A1BA5D1-C787-4BD2-89E4-64452B877220}" srcOrd="0" destOrd="0" presId="urn:microsoft.com/office/officeart/2005/8/layout/hierarchy1"/>
    <dgm:cxn modelId="{485F5626-AC5C-4336-85CA-FA2BA282493C}" type="presParOf" srcId="{8F1D03AD-8462-496A-A8DA-E9A88C5890B8}" destId="{467DE145-E6F8-4668-8356-2F375873B90C}" srcOrd="1" destOrd="0" presId="urn:microsoft.com/office/officeart/2005/8/layout/hierarchy1"/>
    <dgm:cxn modelId="{3E80CEE7-244D-4358-9D9C-9F3BF8A1AA0B}" type="presParOf" srcId="{467DE145-E6F8-4668-8356-2F375873B90C}" destId="{53986D85-12DE-4020-8142-4CBF55043DA5}" srcOrd="0" destOrd="0" presId="urn:microsoft.com/office/officeart/2005/8/layout/hierarchy1"/>
    <dgm:cxn modelId="{62CD681F-1708-429D-8367-5D0DEE434B06}" type="presParOf" srcId="{53986D85-12DE-4020-8142-4CBF55043DA5}" destId="{F699E300-069D-477F-8EEC-568BB9D5BE05}" srcOrd="0" destOrd="0" presId="urn:microsoft.com/office/officeart/2005/8/layout/hierarchy1"/>
    <dgm:cxn modelId="{9AF0E32A-2527-4D5C-9C45-16F1DEC7249E}" type="presParOf" srcId="{53986D85-12DE-4020-8142-4CBF55043DA5}" destId="{DB19960E-436E-4A60-9374-4E4A51B16E74}" srcOrd="1" destOrd="0" presId="urn:microsoft.com/office/officeart/2005/8/layout/hierarchy1"/>
    <dgm:cxn modelId="{0C99183F-E0B2-4AE8-ACFF-DA5344061F00}" type="presParOf" srcId="{467DE145-E6F8-4668-8356-2F375873B90C}" destId="{84F109DC-CAE7-4F43-8B43-579E4C75D92A}" srcOrd="1" destOrd="0" presId="urn:microsoft.com/office/officeart/2005/8/layout/hierarchy1"/>
    <dgm:cxn modelId="{4296A13C-C3E1-405F-B945-0DBA6EABB21E}" type="presParOf" srcId="{84F109DC-CAE7-4F43-8B43-579E4C75D92A}" destId="{A0D1D280-3E43-4F19-B6CC-27E59F40F1DE}" srcOrd="0" destOrd="0" presId="urn:microsoft.com/office/officeart/2005/8/layout/hierarchy1"/>
    <dgm:cxn modelId="{BAEEBFEC-7478-4348-AFBF-D1D00425173A}" type="presParOf" srcId="{84F109DC-CAE7-4F43-8B43-579E4C75D92A}" destId="{2C6F39D4-5DB7-491E-B25E-0F62C9C9C4A5}" srcOrd="1" destOrd="0" presId="urn:microsoft.com/office/officeart/2005/8/layout/hierarchy1"/>
    <dgm:cxn modelId="{37C12FAA-7561-437F-AE9E-D33CA8A95784}" type="presParOf" srcId="{2C6F39D4-5DB7-491E-B25E-0F62C9C9C4A5}" destId="{2E9D1332-FB79-4C62-9D9C-0308FEC2AB59}" srcOrd="0" destOrd="0" presId="urn:microsoft.com/office/officeart/2005/8/layout/hierarchy1"/>
    <dgm:cxn modelId="{CBAAF026-C510-4548-9605-0510F990F506}" type="presParOf" srcId="{2E9D1332-FB79-4C62-9D9C-0308FEC2AB59}" destId="{D48F520D-C99F-495C-BB1D-E9F4E8A221D5}" srcOrd="0" destOrd="0" presId="urn:microsoft.com/office/officeart/2005/8/layout/hierarchy1"/>
    <dgm:cxn modelId="{EA55B6E7-054F-4721-87CF-F706FA90DC12}" type="presParOf" srcId="{2E9D1332-FB79-4C62-9D9C-0308FEC2AB59}" destId="{3BDDEC9A-825B-459B-96A6-B5D163F67A97}" srcOrd="1" destOrd="0" presId="urn:microsoft.com/office/officeart/2005/8/layout/hierarchy1"/>
    <dgm:cxn modelId="{1F61C2F9-E1F9-4CC7-A155-B66102BBAD2D}" type="presParOf" srcId="{2C6F39D4-5DB7-491E-B25E-0F62C9C9C4A5}" destId="{FEB84B9C-453B-4A0E-AD25-D1BF55DDA0BD}" srcOrd="1" destOrd="0" presId="urn:microsoft.com/office/officeart/2005/8/layout/hierarchy1"/>
    <dgm:cxn modelId="{9CED00BA-1847-482F-976A-186BD3255D7C}" type="presParOf" srcId="{8F1D03AD-8462-496A-A8DA-E9A88C5890B8}" destId="{8FB9E582-CD1F-419F-8AE5-991E044B89AD}" srcOrd="2" destOrd="0" presId="urn:microsoft.com/office/officeart/2005/8/layout/hierarchy1"/>
    <dgm:cxn modelId="{ADC80013-BA98-4A72-96EF-7C1BA161A3C8}" type="presParOf" srcId="{8F1D03AD-8462-496A-A8DA-E9A88C5890B8}" destId="{45F8BFA8-746D-4656-925E-1B639BCBD724}" srcOrd="3" destOrd="0" presId="urn:microsoft.com/office/officeart/2005/8/layout/hierarchy1"/>
    <dgm:cxn modelId="{CF5B3798-7A0B-4E34-88C3-2A7593F544E9}" type="presParOf" srcId="{45F8BFA8-746D-4656-925E-1B639BCBD724}" destId="{9D0CA41E-65C2-4FD1-9F48-2DF402026C2E}" srcOrd="0" destOrd="0" presId="urn:microsoft.com/office/officeart/2005/8/layout/hierarchy1"/>
    <dgm:cxn modelId="{FFA38093-6679-4D0A-A768-302DC55710B6}" type="presParOf" srcId="{9D0CA41E-65C2-4FD1-9F48-2DF402026C2E}" destId="{91C5698D-19EB-4D36-AA81-3484B2E48148}" srcOrd="0" destOrd="0" presId="urn:microsoft.com/office/officeart/2005/8/layout/hierarchy1"/>
    <dgm:cxn modelId="{0008A278-7272-4214-8886-94F2A5568ED6}" type="presParOf" srcId="{9D0CA41E-65C2-4FD1-9F48-2DF402026C2E}" destId="{A6708974-E1B8-4B84-A0FA-5ECB96CCCCA7}" srcOrd="1" destOrd="0" presId="urn:microsoft.com/office/officeart/2005/8/layout/hierarchy1"/>
    <dgm:cxn modelId="{59D188D0-3EEB-4BD7-AD94-0623E3940D3B}" type="presParOf" srcId="{45F8BFA8-746D-4656-925E-1B639BCBD724}" destId="{A18B2419-4B01-4750-8826-B7AA12E007D5}" srcOrd="1" destOrd="0" presId="urn:microsoft.com/office/officeart/2005/8/layout/hierarchy1"/>
    <dgm:cxn modelId="{7745467C-D073-4CBE-BC67-11D363B66BAA}" type="presParOf" srcId="{A18B2419-4B01-4750-8826-B7AA12E007D5}" destId="{838F601B-D4AC-4AD8-9965-760A025297E3}" srcOrd="0" destOrd="0" presId="urn:microsoft.com/office/officeart/2005/8/layout/hierarchy1"/>
    <dgm:cxn modelId="{10995A47-5171-4F42-A845-243828EDEE64}" type="presParOf" srcId="{A18B2419-4B01-4750-8826-B7AA12E007D5}" destId="{EE1754E4-B5FE-4B01-8A6E-276B64B51C96}" srcOrd="1" destOrd="0" presId="urn:microsoft.com/office/officeart/2005/8/layout/hierarchy1"/>
    <dgm:cxn modelId="{B84F0CDD-70C4-44F5-9ABA-761E1DE8CF15}" type="presParOf" srcId="{EE1754E4-B5FE-4B01-8A6E-276B64B51C96}" destId="{0ABF24FE-75D7-4549-9693-3DB7D8D10A54}" srcOrd="0" destOrd="0" presId="urn:microsoft.com/office/officeart/2005/8/layout/hierarchy1"/>
    <dgm:cxn modelId="{81FB8564-752A-45C3-8B95-F2D55FEBB7C2}" type="presParOf" srcId="{0ABF24FE-75D7-4549-9693-3DB7D8D10A54}" destId="{E5E79C3D-8D76-4079-AD66-E6280F713F8A}" srcOrd="0" destOrd="0" presId="urn:microsoft.com/office/officeart/2005/8/layout/hierarchy1"/>
    <dgm:cxn modelId="{6D591808-77B9-4738-8E82-3F40F5665616}" type="presParOf" srcId="{0ABF24FE-75D7-4549-9693-3DB7D8D10A54}" destId="{809F3D7B-DAC3-49ED-8E36-8368577C8BDC}" srcOrd="1" destOrd="0" presId="urn:microsoft.com/office/officeart/2005/8/layout/hierarchy1"/>
    <dgm:cxn modelId="{6381C332-046E-49D4-BD8A-A1D4DB56A903}" type="presParOf" srcId="{EE1754E4-B5FE-4B01-8A6E-276B64B51C96}" destId="{D89AA5B2-8053-4A20-B9F8-F44C7923E511}"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A3BC29-0403-4B35-9C59-EDD9EC413F89}">
      <dsp:nvSpPr>
        <dsp:cNvPr id="0" name=""/>
        <dsp:cNvSpPr/>
      </dsp:nvSpPr>
      <dsp:spPr>
        <a:xfrm>
          <a:off x="0" y="1199570"/>
          <a:ext cx="3386137" cy="1134343"/>
        </a:xfrm>
        <a:prstGeom prst="rightArrow">
          <a:avLst>
            <a:gd name="adj1" fmla="val 75000"/>
            <a:gd name="adj2" fmla="val 50000"/>
          </a:avLst>
        </a:prstGeom>
        <a:solidFill>
          <a:schemeClr val="accent5">
            <a:tint val="40000"/>
            <a:alpha val="90000"/>
            <a:hueOff val="0"/>
            <a:satOff val="0"/>
            <a:lumOff val="0"/>
            <a:alphaOff val="0"/>
          </a:schemeClr>
        </a:solidFill>
        <a:ln w="6350" cap="flat" cmpd="sng" algn="ctr">
          <a:solidFill>
            <a:schemeClr val="accent5">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A class from which the attributes and behaviors are derived</a:t>
          </a:r>
          <a:endParaRPr lang="en-GB" sz="1800" kern="1200" dirty="0"/>
        </a:p>
      </dsp:txBody>
      <dsp:txXfrm>
        <a:off x="0" y="1341363"/>
        <a:ext cx="2960758" cy="850757"/>
      </dsp:txXfrm>
    </dsp:sp>
    <dsp:sp modelId="{8D1F94C4-9454-492F-AAD5-05A0E7A17A99}">
      <dsp:nvSpPr>
        <dsp:cNvPr id="0" name=""/>
        <dsp:cNvSpPr/>
      </dsp:nvSpPr>
      <dsp:spPr>
        <a:xfrm>
          <a:off x="3392485" y="1081958"/>
          <a:ext cx="2703514" cy="1369568"/>
        </a:xfrm>
        <a:prstGeom prst="roundRect">
          <a:avLst/>
        </a:prstGeom>
        <a:gradFill rotWithShape="0">
          <a:gsLst>
            <a:gs pos="0">
              <a:srgbClr val="3A5060"/>
            </a:gs>
            <a:gs pos="80000">
              <a:srgbClr val="4592CB"/>
            </a:gs>
            <a:gs pos="100000">
              <a:srgbClr val="85B8DF"/>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kern="1200" dirty="0"/>
            <a:t>Super class/ Base class/Parent class</a:t>
          </a:r>
          <a:endParaRPr lang="en-GB" sz="1800" kern="1200" dirty="0"/>
        </a:p>
      </dsp:txBody>
      <dsp:txXfrm>
        <a:off x="3459342" y="1148815"/>
        <a:ext cx="2569800" cy="1235854"/>
      </dsp:txXfrm>
    </dsp:sp>
    <dsp:sp modelId="{40BAC35E-75B2-4F71-ADAE-6418A08786A0}">
      <dsp:nvSpPr>
        <dsp:cNvPr id="0" name=""/>
        <dsp:cNvSpPr/>
      </dsp:nvSpPr>
      <dsp:spPr>
        <a:xfrm>
          <a:off x="0" y="2669153"/>
          <a:ext cx="3386137" cy="1134343"/>
        </a:xfrm>
        <a:prstGeom prst="rightArrow">
          <a:avLst>
            <a:gd name="adj1" fmla="val 75000"/>
            <a:gd name="adj2" fmla="val 50000"/>
          </a:avLst>
        </a:prstGeom>
        <a:solidFill>
          <a:schemeClr val="accent5">
            <a:tint val="40000"/>
            <a:alpha val="90000"/>
            <a:hueOff val="0"/>
            <a:satOff val="0"/>
            <a:lumOff val="-10877"/>
            <a:alphaOff val="0"/>
          </a:schemeClr>
        </a:solidFill>
        <a:ln w="6350" cap="flat" cmpd="sng" algn="ctr">
          <a:solidFill>
            <a:schemeClr val="accent5">
              <a:tint val="40000"/>
              <a:alpha val="90000"/>
              <a:hueOff val="0"/>
              <a:satOff val="0"/>
              <a:lumOff val="-10877"/>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1430"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A class that derives attributes and behaviors from another class </a:t>
          </a:r>
        </a:p>
      </dsp:txBody>
      <dsp:txXfrm>
        <a:off x="0" y="2810946"/>
        <a:ext cx="2960758" cy="850757"/>
      </dsp:txXfrm>
    </dsp:sp>
    <dsp:sp modelId="{80A70A4F-5C9A-49B2-BB2D-F884A23ADEFA}">
      <dsp:nvSpPr>
        <dsp:cNvPr id="0" name=""/>
        <dsp:cNvSpPr/>
      </dsp:nvSpPr>
      <dsp:spPr>
        <a:xfrm>
          <a:off x="3392485" y="2551541"/>
          <a:ext cx="2703514" cy="1369568"/>
        </a:xfrm>
        <a:prstGeom prst="roundRect">
          <a:avLst/>
        </a:prstGeom>
        <a:gradFill rotWithShape="0">
          <a:gsLst>
            <a:gs pos="0">
              <a:schemeClr val="accent5">
                <a:hueOff val="0"/>
                <a:satOff val="0"/>
                <a:lumOff val="-59217"/>
                <a:alphaOff val="0"/>
                <a:satMod val="103000"/>
                <a:lumMod val="102000"/>
                <a:tint val="94000"/>
              </a:schemeClr>
            </a:gs>
            <a:gs pos="50000">
              <a:schemeClr val="accent5">
                <a:hueOff val="0"/>
                <a:satOff val="0"/>
                <a:lumOff val="-59217"/>
                <a:alphaOff val="0"/>
                <a:satMod val="110000"/>
                <a:lumMod val="100000"/>
                <a:shade val="100000"/>
              </a:schemeClr>
            </a:gs>
            <a:gs pos="100000">
              <a:schemeClr val="accent5">
                <a:hueOff val="0"/>
                <a:satOff val="0"/>
                <a:lumOff val="-5921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i="1" kern="1200" dirty="0"/>
            <a:t>Subclass/</a:t>
          </a:r>
          <a:r>
            <a:rPr lang="en-US" sz="1800" kern="1200" dirty="0"/>
            <a:t>Derived class/Child class</a:t>
          </a:r>
        </a:p>
      </dsp:txBody>
      <dsp:txXfrm>
        <a:off x="3459342" y="2618398"/>
        <a:ext cx="2569800" cy="12358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8F601B-D4AC-4AD8-9965-760A025297E3}">
      <dsp:nvSpPr>
        <dsp:cNvPr id="0" name=""/>
        <dsp:cNvSpPr/>
      </dsp:nvSpPr>
      <dsp:spPr>
        <a:xfrm>
          <a:off x="4484204" y="2808971"/>
          <a:ext cx="91440" cy="413710"/>
        </a:xfrm>
        <a:custGeom>
          <a:avLst/>
          <a:gdLst/>
          <a:ahLst/>
          <a:cxnLst/>
          <a:rect l="0" t="0" r="0" b="0"/>
          <a:pathLst>
            <a:path>
              <a:moveTo>
                <a:pt x="45720" y="0"/>
              </a:moveTo>
              <a:lnTo>
                <a:pt x="45720" y="413710"/>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FB9E582-CD1F-419F-8AE5-991E044B89AD}">
      <dsp:nvSpPr>
        <dsp:cNvPr id="0" name=""/>
        <dsp:cNvSpPr/>
      </dsp:nvSpPr>
      <dsp:spPr>
        <a:xfrm>
          <a:off x="2968972" y="1735834"/>
          <a:ext cx="1560952" cy="413710"/>
        </a:xfrm>
        <a:custGeom>
          <a:avLst/>
          <a:gdLst/>
          <a:ahLst/>
          <a:cxnLst/>
          <a:rect l="0" t="0" r="0" b="0"/>
          <a:pathLst>
            <a:path>
              <a:moveTo>
                <a:pt x="0" y="0"/>
              </a:moveTo>
              <a:lnTo>
                <a:pt x="0" y="281931"/>
              </a:lnTo>
              <a:lnTo>
                <a:pt x="1560952" y="281931"/>
              </a:lnTo>
              <a:lnTo>
                <a:pt x="1560952" y="41371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0D1D280-3E43-4F19-B6CC-27E59F40F1DE}">
      <dsp:nvSpPr>
        <dsp:cNvPr id="0" name=""/>
        <dsp:cNvSpPr/>
      </dsp:nvSpPr>
      <dsp:spPr>
        <a:xfrm>
          <a:off x="1362299" y="2808971"/>
          <a:ext cx="91440" cy="413710"/>
        </a:xfrm>
        <a:custGeom>
          <a:avLst/>
          <a:gdLst/>
          <a:ahLst/>
          <a:cxnLst/>
          <a:rect l="0" t="0" r="0" b="0"/>
          <a:pathLst>
            <a:path>
              <a:moveTo>
                <a:pt x="45720" y="0"/>
              </a:moveTo>
              <a:lnTo>
                <a:pt x="45720" y="413710"/>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A1BA5D1-C787-4BD2-89E4-64452B877220}">
      <dsp:nvSpPr>
        <dsp:cNvPr id="0" name=""/>
        <dsp:cNvSpPr/>
      </dsp:nvSpPr>
      <dsp:spPr>
        <a:xfrm>
          <a:off x="1408019" y="1735834"/>
          <a:ext cx="1560952" cy="413710"/>
        </a:xfrm>
        <a:custGeom>
          <a:avLst/>
          <a:gdLst/>
          <a:ahLst/>
          <a:cxnLst/>
          <a:rect l="0" t="0" r="0" b="0"/>
          <a:pathLst>
            <a:path>
              <a:moveTo>
                <a:pt x="1560952" y="0"/>
              </a:moveTo>
              <a:lnTo>
                <a:pt x="1560952" y="281931"/>
              </a:lnTo>
              <a:lnTo>
                <a:pt x="0" y="281931"/>
              </a:lnTo>
              <a:lnTo>
                <a:pt x="0" y="413710"/>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B2DB793-2988-46A1-9C6B-B4B44E5ADF33}">
      <dsp:nvSpPr>
        <dsp:cNvPr id="0" name=""/>
        <dsp:cNvSpPr/>
      </dsp:nvSpPr>
      <dsp:spPr>
        <a:xfrm>
          <a:off x="2257722" y="1076408"/>
          <a:ext cx="1422499" cy="659426"/>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236C9ED0-AFA0-43BD-B969-0242671E923D}">
      <dsp:nvSpPr>
        <dsp:cNvPr id="0" name=""/>
        <dsp:cNvSpPr/>
      </dsp:nvSpPr>
      <dsp:spPr>
        <a:xfrm>
          <a:off x="2415778" y="1226560"/>
          <a:ext cx="1422499" cy="659426"/>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GB" sz="1500" kern="1200" dirty="0"/>
            <a:t>Polymorphism</a:t>
          </a:r>
        </a:p>
      </dsp:txBody>
      <dsp:txXfrm>
        <a:off x="2435092" y="1245874"/>
        <a:ext cx="1383871" cy="620798"/>
      </dsp:txXfrm>
    </dsp:sp>
    <dsp:sp modelId="{F699E300-069D-477F-8EEC-568BB9D5BE05}">
      <dsp:nvSpPr>
        <dsp:cNvPr id="0" name=""/>
        <dsp:cNvSpPr/>
      </dsp:nvSpPr>
      <dsp:spPr>
        <a:xfrm>
          <a:off x="304800" y="2149545"/>
          <a:ext cx="2206438" cy="659426"/>
        </a:xfrm>
        <a:prstGeom prst="roundRect">
          <a:avLst>
            <a:gd name="adj" fmla="val 10000"/>
          </a:avLst>
        </a:prstGeom>
        <a:solidFill>
          <a:srgbClr val="92D05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DB19960E-436E-4A60-9374-4E4A51B16E74}">
      <dsp:nvSpPr>
        <dsp:cNvPr id="0" name=""/>
        <dsp:cNvSpPr/>
      </dsp:nvSpPr>
      <dsp:spPr>
        <a:xfrm>
          <a:off x="462855" y="2299697"/>
          <a:ext cx="2206438" cy="659426"/>
        </a:xfrm>
        <a:prstGeom prst="roundRect">
          <a:avLst>
            <a:gd name="adj" fmla="val 10000"/>
          </a:avLst>
        </a:prstGeom>
        <a:solidFill>
          <a:schemeClr val="lt1">
            <a:alpha val="90000"/>
            <a:hueOff val="0"/>
            <a:satOff val="0"/>
            <a:lumOff val="0"/>
            <a:alphaOff val="0"/>
          </a:schemeClr>
        </a:solidFill>
        <a:ln w="6350" cap="flat" cmpd="sng" algn="ctr">
          <a:solidFill>
            <a:srgbClr val="92D050"/>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Static Binding</a:t>
          </a:r>
        </a:p>
      </dsp:txBody>
      <dsp:txXfrm>
        <a:off x="482169" y="2319011"/>
        <a:ext cx="2167810" cy="620798"/>
      </dsp:txXfrm>
    </dsp:sp>
    <dsp:sp modelId="{D48F520D-C99F-495C-BB1D-E9F4E8A221D5}">
      <dsp:nvSpPr>
        <dsp:cNvPr id="0" name=""/>
        <dsp:cNvSpPr/>
      </dsp:nvSpPr>
      <dsp:spPr>
        <a:xfrm>
          <a:off x="5122" y="3222681"/>
          <a:ext cx="2805794" cy="659426"/>
        </a:xfrm>
        <a:prstGeom prst="roundRect">
          <a:avLst>
            <a:gd name="adj" fmla="val 10000"/>
          </a:avLst>
        </a:prstGeom>
        <a:solidFill>
          <a:srgbClr val="92D05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BDDEC9A-825B-459B-96A6-B5D163F67A97}">
      <dsp:nvSpPr>
        <dsp:cNvPr id="0" name=""/>
        <dsp:cNvSpPr/>
      </dsp:nvSpPr>
      <dsp:spPr>
        <a:xfrm>
          <a:off x="163177" y="3372834"/>
          <a:ext cx="2805794" cy="659426"/>
        </a:xfrm>
        <a:prstGeom prst="roundRect">
          <a:avLst>
            <a:gd name="adj" fmla="val 10000"/>
          </a:avLst>
        </a:prstGeom>
        <a:solidFill>
          <a:schemeClr val="lt1">
            <a:alpha val="90000"/>
            <a:hueOff val="0"/>
            <a:satOff val="0"/>
            <a:lumOff val="0"/>
            <a:alphaOff val="0"/>
          </a:schemeClr>
        </a:solidFill>
        <a:ln w="6350" cap="flat" cmpd="sng" algn="ctr">
          <a:solidFill>
            <a:srgbClr val="92D050"/>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Achieved through Overloading</a:t>
          </a:r>
        </a:p>
      </dsp:txBody>
      <dsp:txXfrm>
        <a:off x="182491" y="3392148"/>
        <a:ext cx="2767166" cy="620798"/>
      </dsp:txXfrm>
    </dsp:sp>
    <dsp:sp modelId="{91C5698D-19EB-4D36-AA81-3484B2E48148}">
      <dsp:nvSpPr>
        <dsp:cNvPr id="0" name=""/>
        <dsp:cNvSpPr/>
      </dsp:nvSpPr>
      <dsp:spPr>
        <a:xfrm>
          <a:off x="3426705" y="2149545"/>
          <a:ext cx="2206438" cy="659426"/>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A6708974-E1B8-4B84-A0FA-5ECB96CCCCA7}">
      <dsp:nvSpPr>
        <dsp:cNvPr id="0" name=""/>
        <dsp:cNvSpPr/>
      </dsp:nvSpPr>
      <dsp:spPr>
        <a:xfrm>
          <a:off x="3584761" y="2299697"/>
          <a:ext cx="2206438" cy="659426"/>
        </a:xfrm>
        <a:prstGeom prst="roundRect">
          <a:avLst>
            <a:gd name="adj" fmla="val 10000"/>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Dynamic Binding</a:t>
          </a:r>
        </a:p>
      </dsp:txBody>
      <dsp:txXfrm>
        <a:off x="3604075" y="2319011"/>
        <a:ext cx="2167810" cy="620798"/>
      </dsp:txXfrm>
    </dsp:sp>
    <dsp:sp modelId="{E5E79C3D-8D76-4079-AD66-E6280F713F8A}">
      <dsp:nvSpPr>
        <dsp:cNvPr id="0" name=""/>
        <dsp:cNvSpPr/>
      </dsp:nvSpPr>
      <dsp:spPr>
        <a:xfrm>
          <a:off x="3127027" y="3222681"/>
          <a:ext cx="2805794" cy="659426"/>
        </a:xfrm>
        <a:prstGeom prst="roundRect">
          <a:avLst>
            <a:gd name="adj" fmla="val 10000"/>
          </a:avLst>
        </a:prstGeom>
        <a:solidFill>
          <a:schemeClr val="accent6"/>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809F3D7B-DAC3-49ED-8E36-8368577C8BDC}">
      <dsp:nvSpPr>
        <dsp:cNvPr id="0" name=""/>
        <dsp:cNvSpPr/>
      </dsp:nvSpPr>
      <dsp:spPr>
        <a:xfrm>
          <a:off x="3285083" y="3372834"/>
          <a:ext cx="2805794" cy="659426"/>
        </a:xfrm>
        <a:prstGeom prst="roundRect">
          <a:avLst>
            <a:gd name="adj" fmla="val 10000"/>
          </a:avLst>
        </a:prstGeom>
        <a:solidFill>
          <a:schemeClr val="lt1">
            <a:alpha val="90000"/>
            <a:hueOff val="0"/>
            <a:satOff val="0"/>
            <a:lumOff val="0"/>
            <a:alphaOff val="0"/>
          </a:schemeClr>
        </a:solidFill>
        <a:ln w="6350" cap="flat" cmpd="sng" algn="ctr">
          <a:solidFill>
            <a:schemeClr val="accent6"/>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Achieved through Overriding</a:t>
          </a:r>
        </a:p>
      </dsp:txBody>
      <dsp:txXfrm>
        <a:off x="3304397" y="3392148"/>
        <a:ext cx="2767166" cy="620798"/>
      </dsp:txXfrm>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2.jp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879FA4-1250-4DAF-BACB-E8608CF27D8C}" type="datetimeFigureOut">
              <a:rPr lang="en-US" smtClean="0"/>
              <a:t>11/15/18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839EDA-6B88-4EF7-8BD0-BE6798725A3E}" type="slidenum">
              <a:rPr lang="en-US" smtClean="0"/>
              <a:t>‹#›</a:t>
            </a:fld>
            <a:endParaRPr lang="en-US"/>
          </a:p>
        </p:txBody>
      </p:sp>
    </p:spTree>
    <p:extLst>
      <p:ext uri="{BB962C8B-B14F-4D97-AF65-F5344CB8AC3E}">
        <p14:creationId xmlns:p14="http://schemas.microsoft.com/office/powerpoint/2010/main" val="547587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9"/>
          <p:cNvSpPr>
            <a:spLocks noGrp="1" noChangeArrowheads="1"/>
          </p:cNvSpPr>
          <p:nvPr>
            <p:ph type="hdr" sz="quarter"/>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ADF Java (Z16325) Module 2: Introduction to Java</a:t>
            </a:r>
          </a:p>
        </p:txBody>
      </p:sp>
      <p:sp>
        <p:nvSpPr>
          <p:cNvPr id="30723" name="Rectangle 10"/>
          <p:cNvSpPr>
            <a:spLocks noGrp="1" noChangeArrowheads="1"/>
          </p:cNvSpPr>
          <p:nvPr>
            <p:ph type="dt" sz="quarter" idx="1"/>
          </p:nvPr>
        </p:nvSpPr>
        <p:spPr>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M2 - Introduction to Java.ppt</a:t>
            </a:r>
          </a:p>
        </p:txBody>
      </p:sp>
      <p:sp>
        <p:nvSpPr>
          <p:cNvPr id="30724" name="Rectangle 11"/>
          <p:cNvSpPr>
            <a:spLocks noGrp="1" noChangeArrowheads="1"/>
          </p:cNvSpPr>
          <p:nvPr>
            <p:ph type="ftr" sz="quarter" idx="4"/>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Copyright © 2011 Accenture All Rights Reserved.</a:t>
            </a:r>
          </a:p>
        </p:txBody>
      </p:sp>
      <p:sp>
        <p:nvSpPr>
          <p:cNvPr id="30725" name="Rectangle 12"/>
          <p:cNvSpPr>
            <a:spLocks noGrp="1" noChangeArrowheads="1"/>
          </p:cNvSpPr>
          <p:nvPr>
            <p:ph type="sldNum" sz="quarter" idx="5"/>
          </p:nvPr>
        </p:nvSpPr>
        <p:spPr>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C3B2F8-11AE-4B59-A000-52428D0F8A5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rial" pitchFamily="34" charset="0"/>
              <a:ea typeface="+mn-ea"/>
              <a:cs typeface="+mn-cs"/>
            </a:endParaRPr>
          </a:p>
        </p:txBody>
      </p:sp>
      <p:sp>
        <p:nvSpPr>
          <p:cNvPr id="30726" name="Rectangle 15"/>
          <p:cNvSpPr>
            <a:spLocks noGrp="1" noRot="1" noChangeAspect="1" noChangeArrowheads="1" noTextEdit="1"/>
          </p:cNvSpPr>
          <p:nvPr>
            <p:ph type="sldImg"/>
          </p:nvPr>
        </p:nvSpPr>
        <p:spPr>
          <a:ln/>
        </p:spPr>
      </p:sp>
      <p:sp>
        <p:nvSpPr>
          <p:cNvPr id="30727" name="Rectangle 16"/>
          <p:cNvSpPr>
            <a:spLocks noGrp="1" noChangeArrowheads="1"/>
          </p:cNvSpPr>
          <p:nvPr>
            <p:ph type="body" idx="1"/>
          </p:nvPr>
        </p:nvSpPr>
        <p:spPr>
          <a:noFill/>
          <a:ln w="9525"/>
        </p:spPr>
        <p:txBody>
          <a:bodyPr/>
          <a:lstStyle/>
          <a:p>
            <a:endParaRPr lang="en-IE">
              <a:latin typeface="Arial" pitchFamily="34" charset="0"/>
            </a:endParaRPr>
          </a:p>
        </p:txBody>
      </p:sp>
    </p:spTree>
    <p:extLst>
      <p:ext uri="{BB962C8B-B14F-4D97-AF65-F5344CB8AC3E}">
        <p14:creationId xmlns:p14="http://schemas.microsoft.com/office/powerpoint/2010/main" val="790047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9"/>
          <p:cNvSpPr>
            <a:spLocks noGrp="1" noChangeArrowheads="1"/>
          </p:cNvSpPr>
          <p:nvPr>
            <p:ph type="hdr" sz="quarter"/>
          </p:nvPr>
        </p:nvSpPr>
        <p:spPr>
          <a:noFill/>
        </p:spPr>
        <p:txBody>
          <a:bodyPr/>
          <a:lstStyle/>
          <a:p>
            <a:r>
              <a:rPr lang="en-US"/>
              <a:t>ADF Java (Z16325) Module 6: Inheritance</a:t>
            </a:r>
          </a:p>
        </p:txBody>
      </p:sp>
      <p:sp>
        <p:nvSpPr>
          <p:cNvPr id="41987" name="Rectangle 10"/>
          <p:cNvSpPr>
            <a:spLocks noGrp="1" noChangeArrowheads="1"/>
          </p:cNvSpPr>
          <p:nvPr>
            <p:ph type="dt" sz="quarter" idx="1"/>
          </p:nvPr>
        </p:nvSpPr>
        <p:spPr>
          <a:noFill/>
        </p:spPr>
        <p:txBody>
          <a:bodyPr/>
          <a:lstStyle/>
          <a:p>
            <a:r>
              <a:rPr lang="en-US"/>
              <a:t>M6 - Inheritance.ppt</a:t>
            </a:r>
          </a:p>
        </p:txBody>
      </p:sp>
      <p:sp>
        <p:nvSpPr>
          <p:cNvPr id="41988" name="Rectangle 11"/>
          <p:cNvSpPr>
            <a:spLocks noGrp="1" noChangeArrowheads="1"/>
          </p:cNvSpPr>
          <p:nvPr>
            <p:ph type="ftr" sz="quarter" idx="4"/>
          </p:nvPr>
        </p:nvSpPr>
        <p:spPr>
          <a:noFill/>
        </p:spPr>
        <p:txBody>
          <a:bodyPr/>
          <a:lstStyle/>
          <a:p>
            <a:r>
              <a:rPr lang="en-US"/>
              <a:t>Copyright © 2011 Accenture All Rights Reserved.</a:t>
            </a:r>
          </a:p>
        </p:txBody>
      </p:sp>
      <p:sp>
        <p:nvSpPr>
          <p:cNvPr id="41989" name="Rectangle 12"/>
          <p:cNvSpPr>
            <a:spLocks noGrp="1" noChangeArrowheads="1"/>
          </p:cNvSpPr>
          <p:nvPr>
            <p:ph type="sldNum" sz="quarter" idx="5"/>
          </p:nvPr>
        </p:nvSpPr>
        <p:spPr>
          <a:noFill/>
        </p:spPr>
        <p:txBody>
          <a:bodyPr/>
          <a:lstStyle/>
          <a:p>
            <a:fld id="{23EAD53F-279D-4D6B-B7DB-C14D6110570A}" type="slidenum">
              <a:rPr lang="en-US" smtClean="0"/>
              <a:pPr/>
              <a:t>10</a:t>
            </a:fld>
            <a:endParaRPr lang="en-US"/>
          </a:p>
        </p:txBody>
      </p:sp>
      <p:sp>
        <p:nvSpPr>
          <p:cNvPr id="41990" name="Rectangle 4"/>
          <p:cNvSpPr>
            <a:spLocks noGrp="1" noRot="1" noChangeAspect="1" noChangeArrowheads="1" noTextEdit="1"/>
          </p:cNvSpPr>
          <p:nvPr>
            <p:ph type="sldImg"/>
          </p:nvPr>
        </p:nvSpPr>
        <p:spPr>
          <a:ln/>
        </p:spPr>
      </p:sp>
      <p:sp>
        <p:nvSpPr>
          <p:cNvPr id="41991" name="Rectangle 5"/>
          <p:cNvSpPr>
            <a:spLocks noGrp="1" noChangeArrowheads="1"/>
          </p:cNvSpPr>
          <p:nvPr>
            <p:ph type="body" idx="1"/>
          </p:nvPr>
        </p:nvSpPr>
        <p:spPr>
          <a:noFill/>
          <a:ln w="9525"/>
        </p:spPr>
        <p:txBody>
          <a:bodyPr/>
          <a:lstStyle/>
          <a:p>
            <a:r>
              <a:rPr lang="en-US" b="1"/>
              <a:t>Key Message: </a:t>
            </a:r>
            <a:r>
              <a:rPr lang="en-US"/>
              <a:t>An overridden method must have same name, same number of parameters and types, same return type as the overridden method.</a:t>
            </a:r>
          </a:p>
          <a:p>
            <a:r>
              <a:rPr lang="en-US"/>
              <a:t>Overriding a method cannot narrow the method access level defined in the overridden method.</a:t>
            </a:r>
          </a:p>
          <a:p>
            <a:r>
              <a:rPr lang="en-US"/>
              <a:t>Overriding a method cannot widen checked exceptions defined in the overridden method.</a:t>
            </a:r>
          </a:p>
          <a:p>
            <a:r>
              <a:rPr lang="en-US"/>
              <a:t>Methods declared as private, static, or final cannot be overridden. </a:t>
            </a:r>
          </a:p>
          <a:p>
            <a:r>
              <a:rPr lang="en-US"/>
              <a:t>A static method cannot override an instance method</a:t>
            </a:r>
          </a:p>
          <a:p>
            <a:r>
              <a:rPr lang="en-US"/>
              <a:t>Note: The signature of a method is the combination of the method's name along with the number and types of the parameters (and their order). </a:t>
            </a:r>
            <a:br>
              <a:rPr lang="en-US"/>
            </a:br>
            <a:r>
              <a:rPr lang="en-US"/>
              <a:t> </a:t>
            </a:r>
          </a:p>
          <a:p>
            <a:r>
              <a:rPr lang="en-US"/>
              <a:t>Refer to the samples Person_P.java, Student_P.java and PolymorphismSample.java inside package </a:t>
            </a:r>
            <a:r>
              <a:rPr lang="en-US" i="1"/>
              <a:t>sef.module6.sample.</a:t>
            </a:r>
          </a:p>
          <a:p>
            <a:r>
              <a:rPr lang="en-US" i="1"/>
              <a:t>Explain to the participants how method address() is overloaded and how method announce() is overridden.</a:t>
            </a:r>
            <a:br>
              <a:rPr lang="en-US"/>
            </a:br>
            <a:endParaRPr lang="en-US"/>
          </a:p>
        </p:txBody>
      </p:sp>
    </p:spTree>
    <p:extLst>
      <p:ext uri="{BB962C8B-B14F-4D97-AF65-F5344CB8AC3E}">
        <p14:creationId xmlns:p14="http://schemas.microsoft.com/office/powerpoint/2010/main" val="6778313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9"/>
          <p:cNvSpPr>
            <a:spLocks noGrp="1" noChangeArrowheads="1"/>
          </p:cNvSpPr>
          <p:nvPr>
            <p:ph type="hdr" sz="quarter"/>
          </p:nvPr>
        </p:nvSpPr>
        <p:spPr>
          <a:noFill/>
        </p:spPr>
        <p:txBody>
          <a:bodyPr/>
          <a:lstStyle/>
          <a:p>
            <a:r>
              <a:rPr lang="en-US"/>
              <a:t>ADF Java (Z16325) Module 6: Inheritance</a:t>
            </a:r>
          </a:p>
        </p:txBody>
      </p:sp>
      <p:sp>
        <p:nvSpPr>
          <p:cNvPr id="43011" name="Rectangle 10"/>
          <p:cNvSpPr>
            <a:spLocks noGrp="1" noChangeArrowheads="1"/>
          </p:cNvSpPr>
          <p:nvPr>
            <p:ph type="dt" sz="quarter" idx="1"/>
          </p:nvPr>
        </p:nvSpPr>
        <p:spPr>
          <a:noFill/>
        </p:spPr>
        <p:txBody>
          <a:bodyPr/>
          <a:lstStyle/>
          <a:p>
            <a:r>
              <a:rPr lang="en-US"/>
              <a:t>M6 - Inheritance.ppt</a:t>
            </a:r>
          </a:p>
        </p:txBody>
      </p:sp>
      <p:sp>
        <p:nvSpPr>
          <p:cNvPr id="43012" name="Rectangle 11"/>
          <p:cNvSpPr>
            <a:spLocks noGrp="1" noChangeArrowheads="1"/>
          </p:cNvSpPr>
          <p:nvPr>
            <p:ph type="ftr" sz="quarter" idx="4"/>
          </p:nvPr>
        </p:nvSpPr>
        <p:spPr>
          <a:noFill/>
        </p:spPr>
        <p:txBody>
          <a:bodyPr/>
          <a:lstStyle/>
          <a:p>
            <a:r>
              <a:rPr lang="en-US"/>
              <a:t>Copyright © 2011 Accenture All Rights Reserved.</a:t>
            </a:r>
          </a:p>
        </p:txBody>
      </p:sp>
      <p:sp>
        <p:nvSpPr>
          <p:cNvPr id="43013" name="Rectangle 12"/>
          <p:cNvSpPr>
            <a:spLocks noGrp="1" noChangeArrowheads="1"/>
          </p:cNvSpPr>
          <p:nvPr>
            <p:ph type="sldNum" sz="quarter" idx="5"/>
          </p:nvPr>
        </p:nvSpPr>
        <p:spPr>
          <a:noFill/>
        </p:spPr>
        <p:txBody>
          <a:bodyPr/>
          <a:lstStyle/>
          <a:p>
            <a:fld id="{F6D4552F-C281-455C-92AC-C1811278F977}" type="slidenum">
              <a:rPr lang="en-US" smtClean="0"/>
              <a:pPr/>
              <a:t>11</a:t>
            </a:fld>
            <a:endParaRPr lang="en-US"/>
          </a:p>
        </p:txBody>
      </p:sp>
      <p:sp>
        <p:nvSpPr>
          <p:cNvPr id="43014" name="Rectangle 4"/>
          <p:cNvSpPr>
            <a:spLocks noGrp="1" noRot="1" noChangeAspect="1" noChangeArrowheads="1" noTextEdit="1"/>
          </p:cNvSpPr>
          <p:nvPr>
            <p:ph type="sldImg"/>
          </p:nvPr>
        </p:nvSpPr>
        <p:spPr>
          <a:ln/>
        </p:spPr>
      </p:sp>
      <p:sp>
        <p:nvSpPr>
          <p:cNvPr id="43015" name="Rectangle 5"/>
          <p:cNvSpPr>
            <a:spLocks noGrp="1" noChangeArrowheads="1"/>
          </p:cNvSpPr>
          <p:nvPr>
            <p:ph type="body" idx="1"/>
          </p:nvPr>
        </p:nvSpPr>
        <p:spPr>
          <a:noFill/>
          <a:ln w="9525"/>
        </p:spPr>
        <p:txBody>
          <a:bodyPr/>
          <a:lstStyle/>
          <a:p>
            <a:r>
              <a:rPr lang="en-US" b="1"/>
              <a:t>Key Message: </a:t>
            </a:r>
          </a:p>
          <a:p>
            <a:r>
              <a:rPr lang="en-US"/>
              <a:t>Refer to the samples Person_P.java, Student_P.java and PolymorphismSample.java inside package </a:t>
            </a:r>
            <a:r>
              <a:rPr lang="en-US" i="1"/>
              <a:t>sef.module6.sample.</a:t>
            </a:r>
          </a:p>
          <a:p>
            <a:r>
              <a:rPr lang="en-US" i="1"/>
              <a:t>Explain to the participants how method address() is overloaded and how method announce() is overridden.</a:t>
            </a:r>
          </a:p>
          <a:p>
            <a:r>
              <a:rPr lang="en-US"/>
              <a:t>Open sample code and explain/discuss classes/methods to explain overloading and overriding.</a:t>
            </a:r>
          </a:p>
        </p:txBody>
      </p:sp>
    </p:spTree>
    <p:extLst>
      <p:ext uri="{BB962C8B-B14F-4D97-AF65-F5344CB8AC3E}">
        <p14:creationId xmlns:p14="http://schemas.microsoft.com/office/powerpoint/2010/main" val="6560280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9"/>
          <p:cNvSpPr>
            <a:spLocks noGrp="1" noChangeArrowheads="1"/>
          </p:cNvSpPr>
          <p:nvPr>
            <p:ph type="hdr" sz="quarter"/>
          </p:nvPr>
        </p:nvSpPr>
        <p:spPr>
          <a:noFill/>
        </p:spPr>
        <p:txBody>
          <a:bodyPr/>
          <a:lstStyle/>
          <a:p>
            <a:r>
              <a:rPr lang="en-US"/>
              <a:t>ADF Java (Z16325) Module 6: Inheritance</a:t>
            </a:r>
          </a:p>
        </p:txBody>
      </p:sp>
      <p:sp>
        <p:nvSpPr>
          <p:cNvPr id="44035" name="Rectangle 10"/>
          <p:cNvSpPr>
            <a:spLocks noGrp="1" noChangeArrowheads="1"/>
          </p:cNvSpPr>
          <p:nvPr>
            <p:ph type="dt" sz="quarter" idx="1"/>
          </p:nvPr>
        </p:nvSpPr>
        <p:spPr>
          <a:noFill/>
        </p:spPr>
        <p:txBody>
          <a:bodyPr/>
          <a:lstStyle/>
          <a:p>
            <a:r>
              <a:rPr lang="en-US"/>
              <a:t>M6 - Inheritance.ppt</a:t>
            </a:r>
          </a:p>
        </p:txBody>
      </p:sp>
      <p:sp>
        <p:nvSpPr>
          <p:cNvPr id="44036" name="Rectangle 11"/>
          <p:cNvSpPr>
            <a:spLocks noGrp="1" noChangeArrowheads="1"/>
          </p:cNvSpPr>
          <p:nvPr>
            <p:ph type="ftr" sz="quarter" idx="4"/>
          </p:nvPr>
        </p:nvSpPr>
        <p:spPr>
          <a:noFill/>
        </p:spPr>
        <p:txBody>
          <a:bodyPr/>
          <a:lstStyle/>
          <a:p>
            <a:r>
              <a:rPr lang="en-US"/>
              <a:t>Copyright © 2011 Accenture All Rights Reserved.</a:t>
            </a:r>
          </a:p>
        </p:txBody>
      </p:sp>
      <p:sp>
        <p:nvSpPr>
          <p:cNvPr id="44037" name="Rectangle 12"/>
          <p:cNvSpPr>
            <a:spLocks noGrp="1" noChangeArrowheads="1"/>
          </p:cNvSpPr>
          <p:nvPr>
            <p:ph type="sldNum" sz="quarter" idx="5"/>
          </p:nvPr>
        </p:nvSpPr>
        <p:spPr>
          <a:noFill/>
        </p:spPr>
        <p:txBody>
          <a:bodyPr/>
          <a:lstStyle/>
          <a:p>
            <a:fld id="{6C56F162-0B23-4ECB-952F-C2035CC3A753}" type="slidenum">
              <a:rPr lang="en-US" smtClean="0"/>
              <a:pPr/>
              <a:t>12</a:t>
            </a:fld>
            <a:endParaRPr lang="en-US"/>
          </a:p>
        </p:txBody>
      </p:sp>
      <p:sp>
        <p:nvSpPr>
          <p:cNvPr id="44038" name="Rectangle 4"/>
          <p:cNvSpPr>
            <a:spLocks noGrp="1" noRot="1" noChangeAspect="1" noChangeArrowheads="1" noTextEdit="1"/>
          </p:cNvSpPr>
          <p:nvPr>
            <p:ph type="sldImg"/>
          </p:nvPr>
        </p:nvSpPr>
        <p:spPr>
          <a:ln/>
        </p:spPr>
      </p:sp>
      <p:sp>
        <p:nvSpPr>
          <p:cNvPr id="44039" name="Rectangle 5"/>
          <p:cNvSpPr>
            <a:spLocks noGrp="1" noChangeArrowheads="1"/>
          </p:cNvSpPr>
          <p:nvPr>
            <p:ph type="body" idx="1"/>
          </p:nvPr>
        </p:nvSpPr>
        <p:spPr>
          <a:noFill/>
          <a:ln w="9525"/>
        </p:spPr>
        <p:txBody>
          <a:bodyPr/>
          <a:lstStyle/>
          <a:p>
            <a:r>
              <a:rPr lang="en-US" b="1"/>
              <a:t>Key Message: </a:t>
            </a:r>
            <a:r>
              <a:rPr lang="en-US"/>
              <a:t>NA</a:t>
            </a:r>
          </a:p>
          <a:p>
            <a:endParaRPr lang="en-US"/>
          </a:p>
          <a:p>
            <a:br>
              <a:rPr lang="en-US"/>
            </a:br>
            <a:endParaRPr lang="en-US"/>
          </a:p>
        </p:txBody>
      </p:sp>
    </p:spTree>
    <p:extLst>
      <p:ext uri="{BB962C8B-B14F-4D97-AF65-F5344CB8AC3E}">
        <p14:creationId xmlns:p14="http://schemas.microsoft.com/office/powerpoint/2010/main" val="7948321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9"/>
          <p:cNvSpPr>
            <a:spLocks noGrp="1" noChangeArrowheads="1"/>
          </p:cNvSpPr>
          <p:nvPr>
            <p:ph type="hdr" sz="quarter"/>
          </p:nvPr>
        </p:nvSpPr>
        <p:spPr>
          <a:noFill/>
        </p:spPr>
        <p:txBody>
          <a:bodyPr/>
          <a:lstStyle/>
          <a:p>
            <a:r>
              <a:rPr lang="en-US"/>
              <a:t>ADF Java (Z16325) Module 6: Inheritance</a:t>
            </a:r>
          </a:p>
        </p:txBody>
      </p:sp>
      <p:sp>
        <p:nvSpPr>
          <p:cNvPr id="45059" name="Rectangle 10"/>
          <p:cNvSpPr>
            <a:spLocks noGrp="1" noChangeArrowheads="1"/>
          </p:cNvSpPr>
          <p:nvPr>
            <p:ph type="dt" sz="quarter" idx="1"/>
          </p:nvPr>
        </p:nvSpPr>
        <p:spPr>
          <a:noFill/>
        </p:spPr>
        <p:txBody>
          <a:bodyPr/>
          <a:lstStyle/>
          <a:p>
            <a:r>
              <a:rPr lang="en-US"/>
              <a:t>M6 - Inheritance.ppt</a:t>
            </a:r>
          </a:p>
        </p:txBody>
      </p:sp>
      <p:sp>
        <p:nvSpPr>
          <p:cNvPr id="45060" name="Rectangle 11"/>
          <p:cNvSpPr>
            <a:spLocks noGrp="1" noChangeArrowheads="1"/>
          </p:cNvSpPr>
          <p:nvPr>
            <p:ph type="ftr" sz="quarter" idx="4"/>
          </p:nvPr>
        </p:nvSpPr>
        <p:spPr>
          <a:noFill/>
        </p:spPr>
        <p:txBody>
          <a:bodyPr/>
          <a:lstStyle/>
          <a:p>
            <a:r>
              <a:rPr lang="en-US"/>
              <a:t>Copyright © 2011 Accenture All Rights Reserved.</a:t>
            </a:r>
          </a:p>
        </p:txBody>
      </p:sp>
      <p:sp>
        <p:nvSpPr>
          <p:cNvPr id="45061" name="Rectangle 12"/>
          <p:cNvSpPr>
            <a:spLocks noGrp="1" noChangeArrowheads="1"/>
          </p:cNvSpPr>
          <p:nvPr>
            <p:ph type="sldNum" sz="quarter" idx="5"/>
          </p:nvPr>
        </p:nvSpPr>
        <p:spPr>
          <a:noFill/>
        </p:spPr>
        <p:txBody>
          <a:bodyPr/>
          <a:lstStyle/>
          <a:p>
            <a:fld id="{A02FD4F8-6ADF-4729-B18F-837443D087BD}" type="slidenum">
              <a:rPr lang="en-US" smtClean="0"/>
              <a:pPr/>
              <a:t>13</a:t>
            </a:fld>
            <a:endParaRPr lang="en-US"/>
          </a:p>
        </p:txBody>
      </p:sp>
      <p:sp>
        <p:nvSpPr>
          <p:cNvPr id="45062" name="Rectangle 4"/>
          <p:cNvSpPr>
            <a:spLocks noGrp="1" noRot="1" noChangeAspect="1" noChangeArrowheads="1" noTextEdit="1"/>
          </p:cNvSpPr>
          <p:nvPr>
            <p:ph type="sldImg"/>
          </p:nvPr>
        </p:nvSpPr>
        <p:spPr>
          <a:ln/>
        </p:spPr>
      </p:sp>
      <p:sp>
        <p:nvSpPr>
          <p:cNvPr id="45063" name="Rectangle 5"/>
          <p:cNvSpPr>
            <a:spLocks noGrp="1" noChangeArrowheads="1"/>
          </p:cNvSpPr>
          <p:nvPr>
            <p:ph type="body" idx="1"/>
          </p:nvPr>
        </p:nvSpPr>
        <p:spPr>
          <a:noFill/>
          <a:ln w="9525"/>
        </p:spPr>
        <p:txBody>
          <a:bodyPr/>
          <a:lstStyle/>
          <a:p>
            <a:r>
              <a:rPr lang="en-US" b="1"/>
              <a:t>Key Message: </a:t>
            </a:r>
          </a:p>
          <a:p>
            <a:r>
              <a:rPr lang="en-US"/>
              <a:t>Dynamic Binding is also called as late binding</a:t>
            </a:r>
            <a:br>
              <a:rPr lang="en-US"/>
            </a:br>
            <a:endParaRPr lang="en-US"/>
          </a:p>
        </p:txBody>
      </p:sp>
    </p:spTree>
    <p:extLst>
      <p:ext uri="{BB962C8B-B14F-4D97-AF65-F5344CB8AC3E}">
        <p14:creationId xmlns:p14="http://schemas.microsoft.com/office/powerpoint/2010/main" val="19904475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9"/>
          <p:cNvSpPr>
            <a:spLocks noGrp="1" noChangeArrowheads="1"/>
          </p:cNvSpPr>
          <p:nvPr>
            <p:ph type="hdr" sz="quarter"/>
          </p:nvPr>
        </p:nvSpPr>
        <p:spPr>
          <a:noFill/>
        </p:spPr>
        <p:txBody>
          <a:bodyPr/>
          <a:lstStyle/>
          <a:p>
            <a:r>
              <a:rPr lang="en-US"/>
              <a:t>ADF Java (Z16325) Module 6: Inheritance</a:t>
            </a:r>
          </a:p>
        </p:txBody>
      </p:sp>
      <p:sp>
        <p:nvSpPr>
          <p:cNvPr id="46083" name="Rectangle 10"/>
          <p:cNvSpPr>
            <a:spLocks noGrp="1" noChangeArrowheads="1"/>
          </p:cNvSpPr>
          <p:nvPr>
            <p:ph type="dt" sz="quarter" idx="1"/>
          </p:nvPr>
        </p:nvSpPr>
        <p:spPr>
          <a:noFill/>
        </p:spPr>
        <p:txBody>
          <a:bodyPr/>
          <a:lstStyle/>
          <a:p>
            <a:r>
              <a:rPr lang="en-US"/>
              <a:t>M6 - Inheritance.ppt</a:t>
            </a:r>
          </a:p>
        </p:txBody>
      </p:sp>
      <p:sp>
        <p:nvSpPr>
          <p:cNvPr id="46084" name="Rectangle 11"/>
          <p:cNvSpPr>
            <a:spLocks noGrp="1" noChangeArrowheads="1"/>
          </p:cNvSpPr>
          <p:nvPr>
            <p:ph type="ftr" sz="quarter" idx="4"/>
          </p:nvPr>
        </p:nvSpPr>
        <p:spPr>
          <a:noFill/>
        </p:spPr>
        <p:txBody>
          <a:bodyPr/>
          <a:lstStyle/>
          <a:p>
            <a:r>
              <a:rPr lang="en-US"/>
              <a:t>Copyright © 2011 Accenture All Rights Reserved.</a:t>
            </a:r>
          </a:p>
        </p:txBody>
      </p:sp>
      <p:sp>
        <p:nvSpPr>
          <p:cNvPr id="46085" name="Rectangle 12"/>
          <p:cNvSpPr>
            <a:spLocks noGrp="1" noChangeArrowheads="1"/>
          </p:cNvSpPr>
          <p:nvPr>
            <p:ph type="sldNum" sz="quarter" idx="5"/>
          </p:nvPr>
        </p:nvSpPr>
        <p:spPr>
          <a:noFill/>
        </p:spPr>
        <p:txBody>
          <a:bodyPr/>
          <a:lstStyle/>
          <a:p>
            <a:fld id="{9963C33E-3029-4F8A-8DBC-3E7A11C225B6}" type="slidenum">
              <a:rPr lang="en-US" smtClean="0"/>
              <a:pPr/>
              <a:t>14</a:t>
            </a:fld>
            <a:endParaRPr lang="en-US"/>
          </a:p>
        </p:txBody>
      </p:sp>
      <p:sp>
        <p:nvSpPr>
          <p:cNvPr id="46086" name="Rectangle 4"/>
          <p:cNvSpPr>
            <a:spLocks noGrp="1" noRot="1" noChangeAspect="1" noChangeArrowheads="1" noTextEdit="1"/>
          </p:cNvSpPr>
          <p:nvPr>
            <p:ph type="sldImg"/>
          </p:nvPr>
        </p:nvSpPr>
        <p:spPr>
          <a:ln/>
        </p:spPr>
      </p:sp>
      <p:sp>
        <p:nvSpPr>
          <p:cNvPr id="46087" name="Rectangle 5"/>
          <p:cNvSpPr>
            <a:spLocks noGrp="1" noChangeArrowheads="1"/>
          </p:cNvSpPr>
          <p:nvPr>
            <p:ph type="body" idx="1"/>
          </p:nvPr>
        </p:nvSpPr>
        <p:spPr>
          <a:noFill/>
          <a:ln w="9525"/>
        </p:spPr>
        <p:txBody>
          <a:bodyPr/>
          <a:lstStyle/>
          <a:p>
            <a:r>
              <a:rPr lang="en-US" b="1" dirty="0"/>
              <a:t>Key Message: </a:t>
            </a:r>
            <a:r>
              <a:rPr lang="en-US" dirty="0"/>
              <a:t>For instance, "mammal" is an abstract class - there is no such real, concrete thing as a generic mammal. Instead, there are only instances of mammal, such as human being and monkey, which are types of mammals, and share common characteristics, such as having warm blood and body hair in at least part of the lifecycle. Take another example, food. Have you ever seen an instance of food? Probably not. What you see instead are instances of carrot, apple, and chocolate chip cookies. Food represents the abstract concept of what we can eat. It doesn't make sense for an instance of food to exist.</a:t>
            </a:r>
          </a:p>
          <a:p>
            <a:r>
              <a:rPr lang="en-US" dirty="0"/>
              <a:t>Similarly, in object-oriented programming, you may want to model an abstract concept without being able to create an instance of it. For example, the Number class represents the abstract concept of numbers. It makes sense to model numbers, but it doesn't make sense to create a generic number object. Instead, the Number class makes sense only as a superclass to such classes as Integer and Float, both of which implement specific kinds of numbers. A class such as Number, which represents an abstract concept and should not be instantiated, is called an abstract class.</a:t>
            </a:r>
          </a:p>
        </p:txBody>
      </p:sp>
    </p:spTree>
    <p:extLst>
      <p:ext uri="{BB962C8B-B14F-4D97-AF65-F5344CB8AC3E}">
        <p14:creationId xmlns:p14="http://schemas.microsoft.com/office/powerpoint/2010/main" val="1915835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9"/>
          <p:cNvSpPr>
            <a:spLocks noGrp="1" noChangeArrowheads="1"/>
          </p:cNvSpPr>
          <p:nvPr>
            <p:ph type="hdr" sz="quarter"/>
          </p:nvPr>
        </p:nvSpPr>
        <p:spPr>
          <a:noFill/>
        </p:spPr>
        <p:txBody>
          <a:bodyPr/>
          <a:lstStyle/>
          <a:p>
            <a:r>
              <a:rPr lang="en-US"/>
              <a:t>ADF Java (Z16325) Module 6: Inheritance</a:t>
            </a:r>
          </a:p>
        </p:txBody>
      </p:sp>
      <p:sp>
        <p:nvSpPr>
          <p:cNvPr id="47107" name="Rectangle 10"/>
          <p:cNvSpPr>
            <a:spLocks noGrp="1" noChangeArrowheads="1"/>
          </p:cNvSpPr>
          <p:nvPr>
            <p:ph type="dt" sz="quarter" idx="1"/>
          </p:nvPr>
        </p:nvSpPr>
        <p:spPr>
          <a:noFill/>
        </p:spPr>
        <p:txBody>
          <a:bodyPr/>
          <a:lstStyle/>
          <a:p>
            <a:r>
              <a:rPr lang="en-US"/>
              <a:t>M6 - Inheritance.ppt</a:t>
            </a:r>
          </a:p>
        </p:txBody>
      </p:sp>
      <p:sp>
        <p:nvSpPr>
          <p:cNvPr id="47108" name="Rectangle 11"/>
          <p:cNvSpPr>
            <a:spLocks noGrp="1" noChangeArrowheads="1"/>
          </p:cNvSpPr>
          <p:nvPr>
            <p:ph type="ftr" sz="quarter" idx="4"/>
          </p:nvPr>
        </p:nvSpPr>
        <p:spPr>
          <a:noFill/>
        </p:spPr>
        <p:txBody>
          <a:bodyPr/>
          <a:lstStyle/>
          <a:p>
            <a:r>
              <a:rPr lang="en-US"/>
              <a:t>Copyright © 2011 Accenture All Rights Reserved.</a:t>
            </a:r>
          </a:p>
        </p:txBody>
      </p:sp>
      <p:sp>
        <p:nvSpPr>
          <p:cNvPr id="47109" name="Rectangle 12"/>
          <p:cNvSpPr>
            <a:spLocks noGrp="1" noChangeArrowheads="1"/>
          </p:cNvSpPr>
          <p:nvPr>
            <p:ph type="sldNum" sz="quarter" idx="5"/>
          </p:nvPr>
        </p:nvSpPr>
        <p:spPr>
          <a:noFill/>
        </p:spPr>
        <p:txBody>
          <a:bodyPr/>
          <a:lstStyle/>
          <a:p>
            <a:fld id="{9ACF0755-2357-4FCD-9588-BC0FE187BDF4}" type="slidenum">
              <a:rPr lang="en-US" smtClean="0"/>
              <a:pPr/>
              <a:t>15</a:t>
            </a:fld>
            <a:endParaRPr lang="en-US"/>
          </a:p>
        </p:txBody>
      </p:sp>
      <p:sp>
        <p:nvSpPr>
          <p:cNvPr id="47110" name="Rectangle 2"/>
          <p:cNvSpPr>
            <a:spLocks noGrp="1" noRot="1" noChangeAspect="1" noChangeArrowheads="1" noTextEdit="1"/>
          </p:cNvSpPr>
          <p:nvPr>
            <p:ph type="sldImg"/>
          </p:nvPr>
        </p:nvSpPr>
        <p:spPr>
          <a:ln/>
        </p:spPr>
      </p:sp>
      <p:sp>
        <p:nvSpPr>
          <p:cNvPr id="47111" name="Rectangle 3"/>
          <p:cNvSpPr>
            <a:spLocks noGrp="1" noChangeArrowheads="1"/>
          </p:cNvSpPr>
          <p:nvPr>
            <p:ph type="body" idx="1"/>
          </p:nvPr>
        </p:nvSpPr>
        <p:spPr>
          <a:noFill/>
          <a:ln w="9525"/>
        </p:spPr>
        <p:txBody>
          <a:bodyPr/>
          <a:lstStyle/>
          <a:p>
            <a:r>
              <a:rPr lang="en-US" b="1"/>
              <a:t>Key Message: </a:t>
            </a:r>
          </a:p>
          <a:p>
            <a:r>
              <a:rPr lang="en-US"/>
              <a:t>An abstract class cannot be instantiated</a:t>
            </a:r>
          </a:p>
          <a:p>
            <a:r>
              <a:rPr lang="en-US"/>
              <a:t>An abstract class SHOULD be extended</a:t>
            </a:r>
          </a:p>
          <a:p>
            <a:r>
              <a:rPr lang="en-US"/>
              <a:t>An abstract class can have any number of abstract methods or none at all</a:t>
            </a:r>
          </a:p>
          <a:p>
            <a:r>
              <a:rPr lang="en-US"/>
              <a:t>An abstract method is a method that is declared without an implementation (without braces, and followed by a semicolon)</a:t>
            </a:r>
          </a:p>
          <a:p>
            <a:r>
              <a:rPr lang="en-US"/>
              <a:t>A class with at least one abstract method must be declared an abstract class</a:t>
            </a:r>
          </a:p>
          <a:p>
            <a:r>
              <a:rPr lang="en-US"/>
              <a:t>A subclass can provide partial or full implementations of the inherited abstract methods</a:t>
            </a:r>
          </a:p>
          <a:p>
            <a:r>
              <a:rPr lang="en-US"/>
              <a:t>A class that has at least one abstract method, whether declared or inherited from an abstract class, must be declared abstract.</a:t>
            </a:r>
          </a:p>
          <a:p>
            <a:endParaRPr lang="en-US"/>
          </a:p>
          <a:p>
            <a:r>
              <a:rPr lang="en-US"/>
              <a:t>** Refer to the sample inside package sef.module6.sample</a:t>
            </a:r>
          </a:p>
        </p:txBody>
      </p:sp>
    </p:spTree>
    <p:extLst>
      <p:ext uri="{BB962C8B-B14F-4D97-AF65-F5344CB8AC3E}">
        <p14:creationId xmlns:p14="http://schemas.microsoft.com/office/powerpoint/2010/main" val="3325583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9"/>
          <p:cNvSpPr>
            <a:spLocks noGrp="1" noChangeArrowheads="1"/>
          </p:cNvSpPr>
          <p:nvPr>
            <p:ph type="hdr" sz="quarter"/>
          </p:nvPr>
        </p:nvSpPr>
        <p:spPr>
          <a:noFill/>
        </p:spPr>
        <p:txBody>
          <a:bodyPr/>
          <a:lstStyle/>
          <a:p>
            <a:r>
              <a:rPr lang="en-US"/>
              <a:t>ADF Java (Z16325) Module 3: Language Fundamentals</a:t>
            </a:r>
          </a:p>
        </p:txBody>
      </p:sp>
      <p:sp>
        <p:nvSpPr>
          <p:cNvPr id="48131" name="Rectangle 10"/>
          <p:cNvSpPr>
            <a:spLocks noGrp="1" noChangeArrowheads="1"/>
          </p:cNvSpPr>
          <p:nvPr>
            <p:ph type="dt" sz="quarter" idx="1"/>
          </p:nvPr>
        </p:nvSpPr>
        <p:spPr>
          <a:noFill/>
        </p:spPr>
        <p:txBody>
          <a:bodyPr/>
          <a:lstStyle/>
          <a:p>
            <a:r>
              <a:rPr lang="en-US"/>
              <a:t>M3 - Language Fundamentals.ppt</a:t>
            </a:r>
          </a:p>
        </p:txBody>
      </p:sp>
      <p:sp>
        <p:nvSpPr>
          <p:cNvPr id="48132" name="Rectangle 11"/>
          <p:cNvSpPr>
            <a:spLocks noGrp="1" noChangeArrowheads="1"/>
          </p:cNvSpPr>
          <p:nvPr>
            <p:ph type="ftr" sz="quarter" idx="4"/>
          </p:nvPr>
        </p:nvSpPr>
        <p:spPr>
          <a:noFill/>
        </p:spPr>
        <p:txBody>
          <a:bodyPr/>
          <a:lstStyle/>
          <a:p>
            <a:r>
              <a:rPr lang="en-US"/>
              <a:t>Copyright © 2011 Accenture All Rights Reserved.</a:t>
            </a:r>
          </a:p>
        </p:txBody>
      </p:sp>
      <p:sp>
        <p:nvSpPr>
          <p:cNvPr id="48133" name="Rectangle 12"/>
          <p:cNvSpPr>
            <a:spLocks noGrp="1" noChangeArrowheads="1"/>
          </p:cNvSpPr>
          <p:nvPr>
            <p:ph type="sldNum" sz="quarter" idx="5"/>
          </p:nvPr>
        </p:nvSpPr>
        <p:spPr>
          <a:noFill/>
        </p:spPr>
        <p:txBody>
          <a:bodyPr/>
          <a:lstStyle/>
          <a:p>
            <a:fld id="{226D8449-ED60-46EA-806C-4CEB2ED2A948}" type="slidenum">
              <a:rPr lang="en-US" smtClean="0"/>
              <a:pPr/>
              <a:t>16</a:t>
            </a:fld>
            <a:endParaRPr lang="en-US"/>
          </a:p>
        </p:txBody>
      </p:sp>
      <p:sp>
        <p:nvSpPr>
          <p:cNvPr id="48134" name="Rectangle 4"/>
          <p:cNvSpPr>
            <a:spLocks noGrp="1" noRot="1" noChangeAspect="1" noChangeArrowheads="1" noTextEdit="1"/>
          </p:cNvSpPr>
          <p:nvPr>
            <p:ph type="sldImg"/>
          </p:nvPr>
        </p:nvSpPr>
        <p:spPr>
          <a:ln/>
        </p:spPr>
      </p:sp>
      <p:sp>
        <p:nvSpPr>
          <p:cNvPr id="48135" name="Rectangle 5"/>
          <p:cNvSpPr>
            <a:spLocks noGrp="1" noChangeArrowheads="1"/>
          </p:cNvSpPr>
          <p:nvPr>
            <p:ph type="body" idx="1"/>
          </p:nvPr>
        </p:nvSpPr>
        <p:spPr>
          <a:noFill/>
          <a:ln w="9525"/>
        </p:spPr>
        <p:txBody>
          <a:bodyPr/>
          <a:lstStyle/>
          <a:p>
            <a:pPr eaLnBrk="1" hangingPunct="1">
              <a:spcBef>
                <a:spcPts val="363"/>
              </a:spcBef>
            </a:pPr>
            <a:r>
              <a:rPr lang="en-US" sz="1000" b="1" dirty="0"/>
              <a:t>Activity Duration:</a:t>
            </a:r>
          </a:p>
          <a:p>
            <a:pPr eaLnBrk="1" hangingPunct="1">
              <a:spcBef>
                <a:spcPts val="363"/>
              </a:spcBef>
            </a:pPr>
            <a:r>
              <a:rPr lang="en-US" sz="1000" b="1" dirty="0"/>
              <a:t>Focus: </a:t>
            </a:r>
            <a:r>
              <a:rPr lang="en-US" sz="1000" dirty="0"/>
              <a:t>Activity 2 – Abstract Class</a:t>
            </a:r>
          </a:p>
          <a:p>
            <a:r>
              <a:rPr lang="en-US" sz="1000" b="1" dirty="0"/>
              <a:t>Key Message: </a:t>
            </a:r>
            <a:r>
              <a:rPr lang="en-US" sz="1000" dirty="0"/>
              <a:t>NA</a:t>
            </a:r>
          </a:p>
          <a:p>
            <a:r>
              <a:rPr lang="en-US" sz="1000" b="1" dirty="0"/>
              <a:t>Notes to Instructor: </a:t>
            </a:r>
            <a:r>
              <a:rPr lang="en-US" sz="1000" dirty="0"/>
              <a:t>This activity is to be completed by Participants. Faculty will find completed activity in SEF - Facilitator Workspace (also available in SEF - Solution Workspace)</a:t>
            </a:r>
          </a:p>
          <a:p>
            <a:pPr eaLnBrk="1" hangingPunct="1"/>
            <a:r>
              <a:rPr lang="en-US" sz="1000" dirty="0"/>
              <a:t>Open package sef.module6.activity</a:t>
            </a:r>
          </a:p>
          <a:p>
            <a:pPr eaLnBrk="1" hangingPunct="1"/>
            <a:r>
              <a:rPr lang="en-US" sz="1000" dirty="0"/>
              <a:t>Ask participants to:</a:t>
            </a:r>
          </a:p>
          <a:p>
            <a:pPr eaLnBrk="1" hangingPunct="1"/>
            <a:r>
              <a:rPr lang="en-US" sz="1000" dirty="0"/>
              <a:t>Open class </a:t>
            </a:r>
            <a:r>
              <a:rPr lang="en-US" sz="1000" dirty="0" err="1"/>
              <a:t>Shape.java</a:t>
            </a:r>
            <a:endParaRPr lang="en-US" sz="1000" dirty="0"/>
          </a:p>
          <a:p>
            <a:pPr lvl="1" eaLnBrk="1" hangingPunct="1"/>
            <a:r>
              <a:rPr lang="en-US" dirty="0"/>
              <a:t>Declare it as an abstract class</a:t>
            </a:r>
          </a:p>
          <a:p>
            <a:pPr lvl="1" eaLnBrk="1" hangingPunct="1"/>
            <a:r>
              <a:rPr lang="en-US" dirty="0"/>
              <a:t>Add abstract method </a:t>
            </a:r>
            <a:r>
              <a:rPr lang="en-US" dirty="0" err="1"/>
              <a:t>calculateArea</a:t>
            </a:r>
            <a:r>
              <a:rPr lang="en-US" dirty="0"/>
              <a:t>() and </a:t>
            </a:r>
            <a:r>
              <a:rPr lang="en-US" dirty="0" err="1"/>
              <a:t>caculatePerimeter</a:t>
            </a:r>
            <a:r>
              <a:rPr lang="en-US" dirty="0"/>
              <a:t>() with return type as double</a:t>
            </a:r>
          </a:p>
          <a:p>
            <a:pPr eaLnBrk="1" hangingPunct="1"/>
            <a:r>
              <a:rPr lang="en-US" sz="1000" dirty="0"/>
              <a:t>Create a class </a:t>
            </a:r>
            <a:r>
              <a:rPr lang="en-US" sz="1000" dirty="0" err="1"/>
              <a:t>Square.java</a:t>
            </a:r>
            <a:r>
              <a:rPr lang="en-US" sz="1000" dirty="0"/>
              <a:t> that extends </a:t>
            </a:r>
            <a:r>
              <a:rPr lang="en-US" sz="1000" dirty="0" err="1"/>
              <a:t>Shape.java</a:t>
            </a:r>
            <a:endParaRPr lang="en-US" sz="1000" dirty="0"/>
          </a:p>
          <a:p>
            <a:pPr lvl="1" eaLnBrk="1" hangingPunct="1"/>
            <a:r>
              <a:rPr lang="en-US" dirty="0"/>
              <a:t>Define double perimeter ‘side’</a:t>
            </a:r>
          </a:p>
          <a:p>
            <a:pPr lvl="1" eaLnBrk="1" hangingPunct="1"/>
            <a:r>
              <a:rPr lang="en-US" dirty="0"/>
              <a:t>Write default and parameterized constructor</a:t>
            </a:r>
          </a:p>
          <a:p>
            <a:pPr lvl="1" eaLnBrk="1" hangingPunct="1"/>
            <a:r>
              <a:rPr lang="en-US" dirty="0"/>
              <a:t>Define method </a:t>
            </a:r>
            <a:r>
              <a:rPr lang="en-US" dirty="0" err="1"/>
              <a:t>caculateArea</a:t>
            </a:r>
            <a:r>
              <a:rPr lang="en-US" dirty="0"/>
              <a:t>(). Note that area of Square is ‘side x side’</a:t>
            </a:r>
          </a:p>
          <a:p>
            <a:pPr lvl="1" eaLnBrk="1" hangingPunct="1"/>
            <a:r>
              <a:rPr lang="en-US" dirty="0"/>
              <a:t>Define method </a:t>
            </a:r>
            <a:r>
              <a:rPr lang="en-US" dirty="0" err="1"/>
              <a:t>calculatePerimeter</a:t>
            </a:r>
            <a:r>
              <a:rPr lang="en-US" dirty="0"/>
              <a:t>(). Note that perimeter of Square is ‘4 x side’</a:t>
            </a:r>
          </a:p>
          <a:p>
            <a:pPr eaLnBrk="1" hangingPunct="1"/>
            <a:r>
              <a:rPr lang="en-US" sz="1000" b="1" dirty="0"/>
              <a:t>Transition: </a:t>
            </a:r>
            <a:r>
              <a:rPr lang="en-US" sz="1000" dirty="0"/>
              <a:t>Let’s do one more activity.</a:t>
            </a:r>
          </a:p>
        </p:txBody>
      </p:sp>
    </p:spTree>
    <p:extLst>
      <p:ext uri="{BB962C8B-B14F-4D97-AF65-F5344CB8AC3E}">
        <p14:creationId xmlns:p14="http://schemas.microsoft.com/office/powerpoint/2010/main" val="33458642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9"/>
          <p:cNvSpPr>
            <a:spLocks noGrp="1" noChangeArrowheads="1"/>
          </p:cNvSpPr>
          <p:nvPr>
            <p:ph type="hdr" sz="quarter"/>
          </p:nvPr>
        </p:nvSpPr>
        <p:spPr>
          <a:noFill/>
        </p:spPr>
        <p:txBody>
          <a:bodyPr/>
          <a:lstStyle/>
          <a:p>
            <a:r>
              <a:rPr lang="en-US"/>
              <a:t>ADF Java (Z16325) Module 3: Language Fundamentals</a:t>
            </a:r>
          </a:p>
        </p:txBody>
      </p:sp>
      <p:sp>
        <p:nvSpPr>
          <p:cNvPr id="49155" name="Rectangle 10"/>
          <p:cNvSpPr>
            <a:spLocks noGrp="1" noChangeArrowheads="1"/>
          </p:cNvSpPr>
          <p:nvPr>
            <p:ph type="dt" sz="quarter" idx="1"/>
          </p:nvPr>
        </p:nvSpPr>
        <p:spPr>
          <a:noFill/>
        </p:spPr>
        <p:txBody>
          <a:bodyPr/>
          <a:lstStyle/>
          <a:p>
            <a:r>
              <a:rPr lang="en-US"/>
              <a:t>M3 - Language Fundamentals.ppt</a:t>
            </a:r>
          </a:p>
        </p:txBody>
      </p:sp>
      <p:sp>
        <p:nvSpPr>
          <p:cNvPr id="49156" name="Rectangle 11"/>
          <p:cNvSpPr>
            <a:spLocks noGrp="1" noChangeArrowheads="1"/>
          </p:cNvSpPr>
          <p:nvPr>
            <p:ph type="ftr" sz="quarter" idx="4"/>
          </p:nvPr>
        </p:nvSpPr>
        <p:spPr>
          <a:noFill/>
        </p:spPr>
        <p:txBody>
          <a:bodyPr/>
          <a:lstStyle/>
          <a:p>
            <a:r>
              <a:rPr lang="en-US"/>
              <a:t>Copyright © 2011 Accenture All Rights Reserved.</a:t>
            </a:r>
          </a:p>
        </p:txBody>
      </p:sp>
      <p:sp>
        <p:nvSpPr>
          <p:cNvPr id="49157" name="Rectangle 12"/>
          <p:cNvSpPr>
            <a:spLocks noGrp="1" noChangeArrowheads="1"/>
          </p:cNvSpPr>
          <p:nvPr>
            <p:ph type="sldNum" sz="quarter" idx="5"/>
          </p:nvPr>
        </p:nvSpPr>
        <p:spPr>
          <a:noFill/>
        </p:spPr>
        <p:txBody>
          <a:bodyPr/>
          <a:lstStyle/>
          <a:p>
            <a:fld id="{D86649F1-6857-421A-835A-CCAF8D9C834A}" type="slidenum">
              <a:rPr lang="en-US" smtClean="0"/>
              <a:pPr/>
              <a:t>17</a:t>
            </a:fld>
            <a:endParaRPr lang="en-US"/>
          </a:p>
        </p:txBody>
      </p:sp>
      <p:sp>
        <p:nvSpPr>
          <p:cNvPr id="49158" name="Rectangle 4"/>
          <p:cNvSpPr>
            <a:spLocks noGrp="1" noRot="1" noChangeAspect="1" noChangeArrowheads="1" noTextEdit="1"/>
          </p:cNvSpPr>
          <p:nvPr>
            <p:ph type="sldImg"/>
          </p:nvPr>
        </p:nvSpPr>
        <p:spPr>
          <a:ln/>
        </p:spPr>
      </p:sp>
      <p:sp>
        <p:nvSpPr>
          <p:cNvPr id="49159" name="Rectangle 5"/>
          <p:cNvSpPr>
            <a:spLocks noGrp="1" noChangeArrowheads="1"/>
          </p:cNvSpPr>
          <p:nvPr>
            <p:ph type="body" idx="1"/>
          </p:nvPr>
        </p:nvSpPr>
        <p:spPr>
          <a:noFill/>
          <a:ln w="9525"/>
        </p:spPr>
        <p:txBody>
          <a:bodyPr/>
          <a:lstStyle/>
          <a:p>
            <a:pPr eaLnBrk="1" hangingPunct="1">
              <a:spcBef>
                <a:spcPts val="363"/>
              </a:spcBef>
            </a:pPr>
            <a:r>
              <a:rPr lang="en-US" b="1" dirty="0"/>
              <a:t>Activity Duration:</a:t>
            </a:r>
            <a:endParaRPr lang="en-US" dirty="0"/>
          </a:p>
          <a:p>
            <a:pPr eaLnBrk="1" hangingPunct="1">
              <a:spcBef>
                <a:spcPts val="363"/>
              </a:spcBef>
            </a:pPr>
            <a:r>
              <a:rPr lang="en-US" b="1" dirty="0"/>
              <a:t>Focus:</a:t>
            </a:r>
            <a:r>
              <a:rPr lang="en-US" dirty="0"/>
              <a:t> Activity 3 – Abstraction</a:t>
            </a:r>
          </a:p>
          <a:p>
            <a:r>
              <a:rPr lang="en-US" b="1" dirty="0"/>
              <a:t>Key Message: </a:t>
            </a:r>
            <a:r>
              <a:rPr lang="en-US" dirty="0"/>
              <a:t>NA</a:t>
            </a:r>
          </a:p>
          <a:p>
            <a:r>
              <a:rPr lang="en-US" b="1" dirty="0"/>
              <a:t>Notes to Instructor:</a:t>
            </a:r>
          </a:p>
          <a:p>
            <a:r>
              <a:rPr lang="en-US" dirty="0"/>
              <a:t>This activity is to be completed by Participants. Faculty will find completed activity in SEF - Facilitator Workspace (also available in SEF - Solution Workspace)</a:t>
            </a:r>
          </a:p>
          <a:p>
            <a:r>
              <a:rPr lang="en-US" dirty="0"/>
              <a:t>1. Create a class </a:t>
            </a:r>
            <a:r>
              <a:rPr lang="en-US" dirty="0" err="1"/>
              <a:t>Rectangle.java</a:t>
            </a:r>
            <a:r>
              <a:rPr lang="en-US" dirty="0"/>
              <a:t> that extends </a:t>
            </a:r>
            <a:r>
              <a:rPr lang="en-US" dirty="0" err="1"/>
              <a:t>Shape.java</a:t>
            </a:r>
            <a:endParaRPr lang="en-US" dirty="0"/>
          </a:p>
          <a:p>
            <a:r>
              <a:rPr lang="en-US" dirty="0"/>
              <a:t>2. Define double parameter ‘length’ and ‘breadth’</a:t>
            </a:r>
          </a:p>
          <a:p>
            <a:r>
              <a:rPr lang="en-US" dirty="0"/>
              <a:t>3. Write default and parameterized constructor</a:t>
            </a:r>
          </a:p>
          <a:p>
            <a:r>
              <a:rPr lang="en-US" dirty="0"/>
              <a:t>4. Define method </a:t>
            </a:r>
            <a:r>
              <a:rPr lang="en-US" dirty="0" err="1"/>
              <a:t>caculateArea</a:t>
            </a:r>
            <a:r>
              <a:rPr lang="en-US" dirty="0"/>
              <a:t>(). Note that area of Rectangle is ‘length x breadth’</a:t>
            </a:r>
          </a:p>
          <a:p>
            <a:r>
              <a:rPr lang="en-US" dirty="0"/>
              <a:t>5. Define method </a:t>
            </a:r>
            <a:r>
              <a:rPr lang="en-US" dirty="0" err="1"/>
              <a:t>calculatePerimeter</a:t>
            </a:r>
            <a:r>
              <a:rPr lang="en-US" dirty="0"/>
              <a:t>(). Note that perimeter of Square is ‘2 (length x breadth)’</a:t>
            </a:r>
          </a:p>
          <a:p>
            <a:r>
              <a:rPr lang="en-US" dirty="0"/>
              <a:t>6. Create a class </a:t>
            </a:r>
            <a:r>
              <a:rPr lang="en-US" dirty="0" err="1"/>
              <a:t>AbstractionActivity.java</a:t>
            </a:r>
            <a:r>
              <a:rPr lang="en-US" dirty="0"/>
              <a:t> with the main method</a:t>
            </a:r>
          </a:p>
          <a:p>
            <a:r>
              <a:rPr lang="en-US" dirty="0"/>
              <a:t>7. Write the code to print color, area and perimeter of Circle with side 5 and Rectangle with length 5 and breadth 6.</a:t>
            </a:r>
          </a:p>
          <a:p>
            <a:r>
              <a:rPr lang="en-US" dirty="0"/>
              <a:t>8. Print result.</a:t>
            </a:r>
          </a:p>
        </p:txBody>
      </p:sp>
    </p:spTree>
    <p:extLst>
      <p:ext uri="{BB962C8B-B14F-4D97-AF65-F5344CB8AC3E}">
        <p14:creationId xmlns:p14="http://schemas.microsoft.com/office/powerpoint/2010/main" val="24363416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9"/>
          <p:cNvSpPr>
            <a:spLocks noGrp="1" noChangeArrowheads="1"/>
          </p:cNvSpPr>
          <p:nvPr>
            <p:ph type="hdr" sz="quarter"/>
          </p:nvPr>
        </p:nvSpPr>
        <p:spPr>
          <a:noFill/>
        </p:spPr>
        <p:txBody>
          <a:bodyPr/>
          <a:lstStyle/>
          <a:p>
            <a:r>
              <a:rPr lang="en-US"/>
              <a:t>ADF Java (Z16325) Module 6: Inheritance</a:t>
            </a:r>
          </a:p>
        </p:txBody>
      </p:sp>
      <p:sp>
        <p:nvSpPr>
          <p:cNvPr id="50179" name="Rectangle 10"/>
          <p:cNvSpPr>
            <a:spLocks noGrp="1" noChangeArrowheads="1"/>
          </p:cNvSpPr>
          <p:nvPr>
            <p:ph type="dt" sz="quarter" idx="1"/>
          </p:nvPr>
        </p:nvSpPr>
        <p:spPr>
          <a:noFill/>
        </p:spPr>
        <p:txBody>
          <a:bodyPr/>
          <a:lstStyle/>
          <a:p>
            <a:r>
              <a:rPr lang="en-US"/>
              <a:t>M6 - Inheritance.ppt</a:t>
            </a:r>
          </a:p>
        </p:txBody>
      </p:sp>
      <p:sp>
        <p:nvSpPr>
          <p:cNvPr id="50180" name="Rectangle 11"/>
          <p:cNvSpPr>
            <a:spLocks noGrp="1" noChangeArrowheads="1"/>
          </p:cNvSpPr>
          <p:nvPr>
            <p:ph type="ftr" sz="quarter" idx="4"/>
          </p:nvPr>
        </p:nvSpPr>
        <p:spPr>
          <a:noFill/>
        </p:spPr>
        <p:txBody>
          <a:bodyPr/>
          <a:lstStyle/>
          <a:p>
            <a:r>
              <a:rPr lang="en-US"/>
              <a:t>Copyright © 2011 Accenture All Rights Reserved.</a:t>
            </a:r>
          </a:p>
        </p:txBody>
      </p:sp>
      <p:sp>
        <p:nvSpPr>
          <p:cNvPr id="50181" name="Rectangle 12"/>
          <p:cNvSpPr>
            <a:spLocks noGrp="1" noChangeArrowheads="1"/>
          </p:cNvSpPr>
          <p:nvPr>
            <p:ph type="sldNum" sz="quarter" idx="5"/>
          </p:nvPr>
        </p:nvSpPr>
        <p:spPr>
          <a:noFill/>
        </p:spPr>
        <p:txBody>
          <a:bodyPr/>
          <a:lstStyle/>
          <a:p>
            <a:fld id="{FD3483EC-B82D-4836-9F96-A27148624249}" type="slidenum">
              <a:rPr lang="en-US" smtClean="0"/>
              <a:pPr/>
              <a:t>18</a:t>
            </a:fld>
            <a:endParaRPr lang="en-US"/>
          </a:p>
        </p:txBody>
      </p:sp>
      <p:sp>
        <p:nvSpPr>
          <p:cNvPr id="50182" name="Rectangle 4"/>
          <p:cNvSpPr>
            <a:spLocks noGrp="1" noRot="1" noChangeAspect="1" noChangeArrowheads="1" noTextEdit="1"/>
          </p:cNvSpPr>
          <p:nvPr>
            <p:ph type="sldImg"/>
          </p:nvPr>
        </p:nvSpPr>
        <p:spPr>
          <a:ln/>
        </p:spPr>
      </p:sp>
      <p:sp>
        <p:nvSpPr>
          <p:cNvPr id="50183" name="Rectangle 5"/>
          <p:cNvSpPr>
            <a:spLocks noGrp="1" noChangeArrowheads="1"/>
          </p:cNvSpPr>
          <p:nvPr>
            <p:ph type="body" idx="1"/>
          </p:nvPr>
        </p:nvSpPr>
        <p:spPr>
          <a:noFill/>
          <a:ln w="9525"/>
        </p:spPr>
        <p:txBody>
          <a:bodyPr/>
          <a:lstStyle/>
          <a:p>
            <a:r>
              <a:rPr lang="en-US" b="1"/>
              <a:t>Key Message: </a:t>
            </a:r>
            <a:endParaRPr lang="en-US"/>
          </a:p>
          <a:p>
            <a:r>
              <a:rPr lang="en-US"/>
              <a:t>Refer to the following sample code (inside sef.module6.sample):</a:t>
            </a:r>
          </a:p>
          <a:p>
            <a:r>
              <a:rPr lang="en-US"/>
              <a:t>Moveable interface – consist of move() method</a:t>
            </a:r>
          </a:p>
          <a:p>
            <a:r>
              <a:rPr lang="en-US"/>
              <a:t>Bird.java – implements Moveable interface</a:t>
            </a:r>
          </a:p>
          <a:p>
            <a:r>
              <a:rPr lang="en-US"/>
              <a:t>Lion.java – implements Moveable interface</a:t>
            </a:r>
          </a:p>
          <a:p>
            <a:r>
              <a:rPr lang="en-US"/>
              <a:t>InterfaceSample.java – Consists of main() method.</a:t>
            </a:r>
          </a:p>
          <a:p>
            <a:r>
              <a:rPr lang="en-US"/>
              <a:t> </a:t>
            </a:r>
          </a:p>
        </p:txBody>
      </p:sp>
    </p:spTree>
    <p:extLst>
      <p:ext uri="{BB962C8B-B14F-4D97-AF65-F5344CB8AC3E}">
        <p14:creationId xmlns:p14="http://schemas.microsoft.com/office/powerpoint/2010/main" val="14416693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9"/>
          <p:cNvSpPr>
            <a:spLocks noGrp="1" noChangeArrowheads="1"/>
          </p:cNvSpPr>
          <p:nvPr>
            <p:ph type="hdr" sz="quarter"/>
          </p:nvPr>
        </p:nvSpPr>
        <p:spPr>
          <a:noFill/>
        </p:spPr>
        <p:txBody>
          <a:bodyPr/>
          <a:lstStyle/>
          <a:p>
            <a:r>
              <a:rPr lang="en-US"/>
              <a:t>ADF Java (Z16325) Module 6: Inheritance</a:t>
            </a:r>
          </a:p>
        </p:txBody>
      </p:sp>
      <p:sp>
        <p:nvSpPr>
          <p:cNvPr id="51203" name="Rectangle 10"/>
          <p:cNvSpPr>
            <a:spLocks noGrp="1" noChangeArrowheads="1"/>
          </p:cNvSpPr>
          <p:nvPr>
            <p:ph type="dt" sz="quarter" idx="1"/>
          </p:nvPr>
        </p:nvSpPr>
        <p:spPr>
          <a:noFill/>
        </p:spPr>
        <p:txBody>
          <a:bodyPr/>
          <a:lstStyle/>
          <a:p>
            <a:r>
              <a:rPr lang="en-US"/>
              <a:t>M6 - Inheritance.ppt</a:t>
            </a:r>
          </a:p>
        </p:txBody>
      </p:sp>
      <p:sp>
        <p:nvSpPr>
          <p:cNvPr id="51204" name="Rectangle 11"/>
          <p:cNvSpPr>
            <a:spLocks noGrp="1" noChangeArrowheads="1"/>
          </p:cNvSpPr>
          <p:nvPr>
            <p:ph type="ftr" sz="quarter" idx="4"/>
          </p:nvPr>
        </p:nvSpPr>
        <p:spPr>
          <a:noFill/>
        </p:spPr>
        <p:txBody>
          <a:bodyPr/>
          <a:lstStyle/>
          <a:p>
            <a:r>
              <a:rPr lang="en-US"/>
              <a:t>Copyright © 2011 Accenture All Rights Reserved.</a:t>
            </a:r>
          </a:p>
        </p:txBody>
      </p:sp>
      <p:sp>
        <p:nvSpPr>
          <p:cNvPr id="51205" name="Rectangle 12"/>
          <p:cNvSpPr>
            <a:spLocks noGrp="1" noChangeArrowheads="1"/>
          </p:cNvSpPr>
          <p:nvPr>
            <p:ph type="sldNum" sz="quarter" idx="5"/>
          </p:nvPr>
        </p:nvSpPr>
        <p:spPr>
          <a:noFill/>
        </p:spPr>
        <p:txBody>
          <a:bodyPr/>
          <a:lstStyle/>
          <a:p>
            <a:fld id="{C889E96B-4B68-4B2A-92B7-82E43BD0E21B}" type="slidenum">
              <a:rPr lang="en-US" smtClean="0"/>
              <a:pPr/>
              <a:t>19</a:t>
            </a:fld>
            <a:endParaRPr lang="en-US"/>
          </a:p>
        </p:txBody>
      </p:sp>
      <p:sp>
        <p:nvSpPr>
          <p:cNvPr id="51206" name="Rectangle 4"/>
          <p:cNvSpPr>
            <a:spLocks noGrp="1" noRot="1" noChangeAspect="1" noChangeArrowheads="1" noTextEdit="1"/>
          </p:cNvSpPr>
          <p:nvPr>
            <p:ph type="sldImg"/>
          </p:nvPr>
        </p:nvSpPr>
        <p:spPr>
          <a:ln/>
        </p:spPr>
      </p:sp>
      <p:sp>
        <p:nvSpPr>
          <p:cNvPr id="51207" name="Rectangle 5"/>
          <p:cNvSpPr>
            <a:spLocks noGrp="1" noChangeArrowheads="1"/>
          </p:cNvSpPr>
          <p:nvPr>
            <p:ph type="body" idx="1"/>
          </p:nvPr>
        </p:nvSpPr>
        <p:spPr>
          <a:noFill/>
          <a:ln w="9525"/>
        </p:spPr>
        <p:txBody>
          <a:bodyPr/>
          <a:lstStyle/>
          <a:p>
            <a:r>
              <a:rPr lang="en-US" b="1"/>
              <a:t>Key Message: </a:t>
            </a:r>
          </a:p>
          <a:p>
            <a:r>
              <a:rPr lang="en-US"/>
              <a:t>Exceptions (checked and unchecked) will be covered in Module 8</a:t>
            </a:r>
          </a:p>
          <a:p>
            <a:endParaRPr lang="en-US"/>
          </a:p>
        </p:txBody>
      </p:sp>
    </p:spTree>
    <p:extLst>
      <p:ext uri="{BB962C8B-B14F-4D97-AF65-F5344CB8AC3E}">
        <p14:creationId xmlns:p14="http://schemas.microsoft.com/office/powerpoint/2010/main" val="15131426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9"/>
          <p:cNvSpPr>
            <a:spLocks noGrp="1" noChangeArrowheads="1"/>
          </p:cNvSpPr>
          <p:nvPr>
            <p:ph type="hdr" sz="quarter"/>
          </p:nvPr>
        </p:nvSpPr>
        <p:spPr>
          <a:noFill/>
        </p:spPr>
        <p:txBody>
          <a:bodyPr/>
          <a:lstStyle/>
          <a:p>
            <a:r>
              <a:rPr lang="en-US"/>
              <a:t>ADF Java (Z16325) Module 6: Inheritance</a:t>
            </a:r>
          </a:p>
        </p:txBody>
      </p:sp>
      <p:sp>
        <p:nvSpPr>
          <p:cNvPr id="33795" name="Rectangle 10"/>
          <p:cNvSpPr>
            <a:spLocks noGrp="1" noChangeArrowheads="1"/>
          </p:cNvSpPr>
          <p:nvPr>
            <p:ph type="dt" sz="quarter" idx="1"/>
          </p:nvPr>
        </p:nvSpPr>
        <p:spPr>
          <a:noFill/>
        </p:spPr>
        <p:txBody>
          <a:bodyPr/>
          <a:lstStyle/>
          <a:p>
            <a:r>
              <a:rPr lang="en-US"/>
              <a:t>M6 - Inheritance.ppt</a:t>
            </a:r>
          </a:p>
        </p:txBody>
      </p:sp>
      <p:sp>
        <p:nvSpPr>
          <p:cNvPr id="33796" name="Rectangle 11"/>
          <p:cNvSpPr>
            <a:spLocks noGrp="1" noChangeArrowheads="1"/>
          </p:cNvSpPr>
          <p:nvPr>
            <p:ph type="ftr" sz="quarter" idx="4"/>
          </p:nvPr>
        </p:nvSpPr>
        <p:spPr>
          <a:noFill/>
        </p:spPr>
        <p:txBody>
          <a:bodyPr/>
          <a:lstStyle/>
          <a:p>
            <a:r>
              <a:rPr lang="en-US"/>
              <a:t>Copyright © 2011 Accenture All Rights Reserved.</a:t>
            </a:r>
          </a:p>
        </p:txBody>
      </p:sp>
      <p:sp>
        <p:nvSpPr>
          <p:cNvPr id="33797" name="Rectangle 12"/>
          <p:cNvSpPr>
            <a:spLocks noGrp="1" noChangeArrowheads="1"/>
          </p:cNvSpPr>
          <p:nvPr>
            <p:ph type="sldNum" sz="quarter" idx="5"/>
          </p:nvPr>
        </p:nvSpPr>
        <p:spPr>
          <a:noFill/>
        </p:spPr>
        <p:txBody>
          <a:bodyPr/>
          <a:lstStyle/>
          <a:p>
            <a:fld id="{2823DFA6-77CD-4DDB-8AF0-6CAD7A560CF9}" type="slidenum">
              <a:rPr lang="en-US" smtClean="0"/>
              <a:pPr/>
              <a:t>2</a:t>
            </a:fld>
            <a:endParaRPr lang="en-US"/>
          </a:p>
        </p:txBody>
      </p:sp>
      <p:sp>
        <p:nvSpPr>
          <p:cNvPr id="33798" name="Rectangle 4"/>
          <p:cNvSpPr>
            <a:spLocks noGrp="1" noRot="1" noChangeAspect="1" noChangeArrowheads="1" noTextEdit="1"/>
          </p:cNvSpPr>
          <p:nvPr>
            <p:ph type="sldImg"/>
          </p:nvPr>
        </p:nvSpPr>
        <p:spPr>
          <a:ln/>
        </p:spPr>
      </p:sp>
      <p:sp>
        <p:nvSpPr>
          <p:cNvPr id="33799" name="Rectangle 5"/>
          <p:cNvSpPr>
            <a:spLocks noGrp="1" noChangeArrowheads="1"/>
          </p:cNvSpPr>
          <p:nvPr>
            <p:ph type="body" idx="1"/>
          </p:nvPr>
        </p:nvSpPr>
        <p:spPr>
          <a:noFill/>
          <a:ln w="9525"/>
        </p:spPr>
        <p:txBody>
          <a:bodyPr/>
          <a:lstStyle/>
          <a:p>
            <a:pPr eaLnBrk="1" hangingPunct="1"/>
            <a:r>
              <a:rPr lang="en-US" b="1"/>
              <a:t>Key Message: </a:t>
            </a:r>
            <a:r>
              <a:rPr lang="en-US"/>
              <a:t>NA</a:t>
            </a:r>
          </a:p>
          <a:p>
            <a:pPr eaLnBrk="1" hangingPunct="1"/>
            <a:endParaRPr lang="en-US" b="1"/>
          </a:p>
          <a:p>
            <a:endParaRPr lang="en-US"/>
          </a:p>
        </p:txBody>
      </p:sp>
    </p:spTree>
    <p:extLst>
      <p:ext uri="{BB962C8B-B14F-4D97-AF65-F5344CB8AC3E}">
        <p14:creationId xmlns:p14="http://schemas.microsoft.com/office/powerpoint/2010/main" val="32547888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9"/>
          <p:cNvSpPr>
            <a:spLocks noGrp="1" noChangeArrowheads="1"/>
          </p:cNvSpPr>
          <p:nvPr>
            <p:ph type="hdr" sz="quarter"/>
          </p:nvPr>
        </p:nvSpPr>
        <p:spPr>
          <a:noFill/>
        </p:spPr>
        <p:txBody>
          <a:bodyPr/>
          <a:lstStyle/>
          <a:p>
            <a:r>
              <a:rPr lang="en-US"/>
              <a:t>ADF Java (Z16325) Module 6: Inheritance</a:t>
            </a:r>
          </a:p>
        </p:txBody>
      </p:sp>
      <p:sp>
        <p:nvSpPr>
          <p:cNvPr id="52227" name="Rectangle 10"/>
          <p:cNvSpPr>
            <a:spLocks noGrp="1" noChangeArrowheads="1"/>
          </p:cNvSpPr>
          <p:nvPr>
            <p:ph type="dt" sz="quarter" idx="1"/>
          </p:nvPr>
        </p:nvSpPr>
        <p:spPr>
          <a:noFill/>
        </p:spPr>
        <p:txBody>
          <a:bodyPr/>
          <a:lstStyle/>
          <a:p>
            <a:r>
              <a:rPr lang="en-US"/>
              <a:t>M6 - Inheritance.ppt</a:t>
            </a:r>
          </a:p>
        </p:txBody>
      </p:sp>
      <p:sp>
        <p:nvSpPr>
          <p:cNvPr id="52228" name="Rectangle 11"/>
          <p:cNvSpPr>
            <a:spLocks noGrp="1" noChangeArrowheads="1"/>
          </p:cNvSpPr>
          <p:nvPr>
            <p:ph type="ftr" sz="quarter" idx="4"/>
          </p:nvPr>
        </p:nvSpPr>
        <p:spPr>
          <a:noFill/>
        </p:spPr>
        <p:txBody>
          <a:bodyPr/>
          <a:lstStyle/>
          <a:p>
            <a:r>
              <a:rPr lang="en-US"/>
              <a:t>Copyright © 2011 Accenture All Rights Reserved.</a:t>
            </a:r>
          </a:p>
        </p:txBody>
      </p:sp>
      <p:sp>
        <p:nvSpPr>
          <p:cNvPr id="52229" name="Rectangle 12"/>
          <p:cNvSpPr>
            <a:spLocks noGrp="1" noChangeArrowheads="1"/>
          </p:cNvSpPr>
          <p:nvPr>
            <p:ph type="sldNum" sz="quarter" idx="5"/>
          </p:nvPr>
        </p:nvSpPr>
        <p:spPr>
          <a:noFill/>
        </p:spPr>
        <p:txBody>
          <a:bodyPr/>
          <a:lstStyle/>
          <a:p>
            <a:fld id="{A03E720F-10CA-447E-BEC6-F086F71C1044}" type="slidenum">
              <a:rPr lang="en-US" smtClean="0"/>
              <a:pPr/>
              <a:t>20</a:t>
            </a:fld>
            <a:endParaRPr lang="en-US"/>
          </a:p>
        </p:txBody>
      </p:sp>
      <p:sp>
        <p:nvSpPr>
          <p:cNvPr id="52230" name="Rectangle 4"/>
          <p:cNvSpPr>
            <a:spLocks noGrp="1" noRot="1" noChangeAspect="1" noChangeArrowheads="1" noTextEdit="1"/>
          </p:cNvSpPr>
          <p:nvPr>
            <p:ph type="sldImg"/>
          </p:nvPr>
        </p:nvSpPr>
        <p:spPr>
          <a:ln/>
        </p:spPr>
      </p:sp>
      <p:sp>
        <p:nvSpPr>
          <p:cNvPr id="52231" name="Rectangle 5"/>
          <p:cNvSpPr>
            <a:spLocks noGrp="1" noChangeArrowheads="1"/>
          </p:cNvSpPr>
          <p:nvPr>
            <p:ph type="body" idx="1"/>
          </p:nvPr>
        </p:nvSpPr>
        <p:spPr>
          <a:noFill/>
          <a:ln w="9525"/>
        </p:spPr>
        <p:txBody>
          <a:bodyPr/>
          <a:lstStyle/>
          <a:p>
            <a:r>
              <a:rPr lang="en-US" b="1"/>
              <a:t>Key Message: </a:t>
            </a:r>
            <a:r>
              <a:rPr lang="en-US"/>
              <a:t>NA</a:t>
            </a:r>
          </a:p>
          <a:p>
            <a:endParaRPr lang="en-US"/>
          </a:p>
        </p:txBody>
      </p:sp>
    </p:spTree>
    <p:extLst>
      <p:ext uri="{BB962C8B-B14F-4D97-AF65-F5344CB8AC3E}">
        <p14:creationId xmlns:p14="http://schemas.microsoft.com/office/powerpoint/2010/main" val="1015798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9"/>
          <p:cNvSpPr>
            <a:spLocks noGrp="1" noChangeArrowheads="1"/>
          </p:cNvSpPr>
          <p:nvPr>
            <p:ph type="hdr" sz="quarter"/>
          </p:nvPr>
        </p:nvSpPr>
        <p:spPr>
          <a:noFill/>
        </p:spPr>
        <p:txBody>
          <a:bodyPr/>
          <a:lstStyle/>
          <a:p>
            <a:r>
              <a:rPr lang="en-US"/>
              <a:t>ADF Java (Z16325) Module 6: Inheritance</a:t>
            </a:r>
          </a:p>
        </p:txBody>
      </p:sp>
      <p:sp>
        <p:nvSpPr>
          <p:cNvPr id="53251" name="Rectangle 10"/>
          <p:cNvSpPr>
            <a:spLocks noGrp="1" noChangeArrowheads="1"/>
          </p:cNvSpPr>
          <p:nvPr>
            <p:ph type="dt" sz="quarter" idx="1"/>
          </p:nvPr>
        </p:nvSpPr>
        <p:spPr>
          <a:noFill/>
        </p:spPr>
        <p:txBody>
          <a:bodyPr/>
          <a:lstStyle/>
          <a:p>
            <a:r>
              <a:rPr lang="en-US"/>
              <a:t>M6 - Inheritance.ppt</a:t>
            </a:r>
          </a:p>
        </p:txBody>
      </p:sp>
      <p:sp>
        <p:nvSpPr>
          <p:cNvPr id="53252" name="Rectangle 11"/>
          <p:cNvSpPr>
            <a:spLocks noGrp="1" noChangeArrowheads="1"/>
          </p:cNvSpPr>
          <p:nvPr>
            <p:ph type="ftr" sz="quarter" idx="4"/>
          </p:nvPr>
        </p:nvSpPr>
        <p:spPr>
          <a:noFill/>
        </p:spPr>
        <p:txBody>
          <a:bodyPr/>
          <a:lstStyle/>
          <a:p>
            <a:r>
              <a:rPr lang="en-US"/>
              <a:t>Copyright © 2011 Accenture All Rights Reserved.</a:t>
            </a:r>
          </a:p>
        </p:txBody>
      </p:sp>
      <p:sp>
        <p:nvSpPr>
          <p:cNvPr id="53253" name="Rectangle 12"/>
          <p:cNvSpPr>
            <a:spLocks noGrp="1" noChangeArrowheads="1"/>
          </p:cNvSpPr>
          <p:nvPr>
            <p:ph type="sldNum" sz="quarter" idx="5"/>
          </p:nvPr>
        </p:nvSpPr>
        <p:spPr>
          <a:noFill/>
        </p:spPr>
        <p:txBody>
          <a:bodyPr/>
          <a:lstStyle/>
          <a:p>
            <a:fld id="{5D417037-CC50-48C4-AF20-5442295D4C0B}" type="slidenum">
              <a:rPr lang="en-US" smtClean="0"/>
              <a:pPr/>
              <a:t>21</a:t>
            </a:fld>
            <a:endParaRPr lang="en-US"/>
          </a:p>
        </p:txBody>
      </p:sp>
      <p:sp>
        <p:nvSpPr>
          <p:cNvPr id="53254" name="Rectangle 4"/>
          <p:cNvSpPr>
            <a:spLocks noGrp="1" noRot="1" noChangeAspect="1" noChangeArrowheads="1" noTextEdit="1"/>
          </p:cNvSpPr>
          <p:nvPr>
            <p:ph type="sldImg"/>
          </p:nvPr>
        </p:nvSpPr>
        <p:spPr>
          <a:ln/>
        </p:spPr>
      </p:sp>
      <p:sp>
        <p:nvSpPr>
          <p:cNvPr id="53255" name="Rectangle 5"/>
          <p:cNvSpPr>
            <a:spLocks noGrp="1" noChangeArrowheads="1"/>
          </p:cNvSpPr>
          <p:nvPr>
            <p:ph type="body" idx="1"/>
          </p:nvPr>
        </p:nvSpPr>
        <p:spPr>
          <a:noFill/>
          <a:ln w="9525"/>
        </p:spPr>
        <p:txBody>
          <a:bodyPr/>
          <a:lstStyle/>
          <a:p>
            <a:r>
              <a:rPr lang="en-US" b="1"/>
              <a:t>Key Message:</a:t>
            </a:r>
          </a:p>
          <a:p>
            <a:r>
              <a:rPr lang="en-US"/>
              <a:t>If a parent class reference type is used to refer to a subclass instance, the methods and fields that will be available for use will be based on the parent class. Even if the subclass may have more methods and fields, because it is being viewed as the parent type, only the parent type members are available.</a:t>
            </a:r>
          </a:p>
          <a:p>
            <a:endParaRPr lang="en-US"/>
          </a:p>
          <a:p>
            <a:r>
              <a:rPr lang="en-US"/>
              <a:t>Refer to the ReferenceCastingSample.java sample code</a:t>
            </a:r>
          </a:p>
          <a:p>
            <a:endParaRPr lang="en-US"/>
          </a:p>
        </p:txBody>
      </p:sp>
    </p:spTree>
    <p:extLst>
      <p:ext uri="{BB962C8B-B14F-4D97-AF65-F5344CB8AC3E}">
        <p14:creationId xmlns:p14="http://schemas.microsoft.com/office/powerpoint/2010/main" val="27330660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9"/>
          <p:cNvSpPr>
            <a:spLocks noGrp="1" noChangeArrowheads="1"/>
          </p:cNvSpPr>
          <p:nvPr>
            <p:ph type="hdr" sz="quarter"/>
          </p:nvPr>
        </p:nvSpPr>
        <p:spPr>
          <a:noFill/>
        </p:spPr>
        <p:txBody>
          <a:bodyPr/>
          <a:lstStyle/>
          <a:p>
            <a:r>
              <a:rPr lang="en-US"/>
              <a:t>ADF Java (Z16325) Module 6: Inheritance</a:t>
            </a:r>
          </a:p>
        </p:txBody>
      </p:sp>
      <p:sp>
        <p:nvSpPr>
          <p:cNvPr id="54275" name="Rectangle 10"/>
          <p:cNvSpPr>
            <a:spLocks noGrp="1" noChangeArrowheads="1"/>
          </p:cNvSpPr>
          <p:nvPr>
            <p:ph type="dt" sz="quarter" idx="1"/>
          </p:nvPr>
        </p:nvSpPr>
        <p:spPr>
          <a:noFill/>
        </p:spPr>
        <p:txBody>
          <a:bodyPr/>
          <a:lstStyle/>
          <a:p>
            <a:r>
              <a:rPr lang="en-US"/>
              <a:t>M6 - Inheritance.ppt</a:t>
            </a:r>
          </a:p>
        </p:txBody>
      </p:sp>
      <p:sp>
        <p:nvSpPr>
          <p:cNvPr id="54276" name="Rectangle 11"/>
          <p:cNvSpPr>
            <a:spLocks noGrp="1" noChangeArrowheads="1"/>
          </p:cNvSpPr>
          <p:nvPr>
            <p:ph type="ftr" sz="quarter" idx="4"/>
          </p:nvPr>
        </p:nvSpPr>
        <p:spPr>
          <a:noFill/>
        </p:spPr>
        <p:txBody>
          <a:bodyPr/>
          <a:lstStyle/>
          <a:p>
            <a:r>
              <a:rPr lang="en-US"/>
              <a:t>Copyright © 2011 Accenture All Rights Reserved.</a:t>
            </a:r>
          </a:p>
        </p:txBody>
      </p:sp>
      <p:sp>
        <p:nvSpPr>
          <p:cNvPr id="54277" name="Rectangle 12"/>
          <p:cNvSpPr>
            <a:spLocks noGrp="1" noChangeArrowheads="1"/>
          </p:cNvSpPr>
          <p:nvPr>
            <p:ph type="sldNum" sz="quarter" idx="5"/>
          </p:nvPr>
        </p:nvSpPr>
        <p:spPr>
          <a:noFill/>
        </p:spPr>
        <p:txBody>
          <a:bodyPr/>
          <a:lstStyle/>
          <a:p>
            <a:fld id="{D99CAAB8-94A4-4329-A0CA-9E612E4628B2}" type="slidenum">
              <a:rPr lang="en-US" smtClean="0"/>
              <a:pPr/>
              <a:t>22</a:t>
            </a:fld>
            <a:endParaRPr lang="en-US"/>
          </a:p>
        </p:txBody>
      </p:sp>
      <p:sp>
        <p:nvSpPr>
          <p:cNvPr id="54278" name="Rectangle 4"/>
          <p:cNvSpPr>
            <a:spLocks noGrp="1" noRot="1" noChangeAspect="1" noChangeArrowheads="1" noTextEdit="1"/>
          </p:cNvSpPr>
          <p:nvPr>
            <p:ph type="sldImg"/>
          </p:nvPr>
        </p:nvSpPr>
        <p:spPr>
          <a:ln/>
        </p:spPr>
      </p:sp>
      <p:sp>
        <p:nvSpPr>
          <p:cNvPr id="54279" name="Rectangle 5"/>
          <p:cNvSpPr>
            <a:spLocks noGrp="1" noChangeArrowheads="1"/>
          </p:cNvSpPr>
          <p:nvPr>
            <p:ph type="body" idx="1"/>
          </p:nvPr>
        </p:nvSpPr>
        <p:spPr>
          <a:noFill/>
          <a:ln w="9525"/>
        </p:spPr>
        <p:txBody>
          <a:bodyPr/>
          <a:lstStyle/>
          <a:p>
            <a:r>
              <a:rPr lang="en-US" b="1"/>
              <a:t>Key Message:</a:t>
            </a:r>
          </a:p>
          <a:p>
            <a:r>
              <a:rPr lang="en-US"/>
              <a:t>Reference type in Java are types where the name of the variable evaluates to the address of the location in memory where the object reference by the variable is stored</a:t>
            </a:r>
          </a:p>
          <a:p>
            <a:r>
              <a:rPr lang="en-US"/>
              <a:t>To upcast a Student object, all you need to do is assign the object to a reference variable of type Person. Note that the p reference variable cannot access the members that are only available in Student.</a:t>
            </a:r>
          </a:p>
          <a:p>
            <a:r>
              <a:rPr lang="en-US"/>
              <a:t>Note that if the variable was actually pointing to a Person object, the cast will not work</a:t>
            </a:r>
          </a:p>
          <a:p>
            <a:r>
              <a:rPr lang="en-US"/>
              <a:t>Refer to ReferenceCastingSample.java</a:t>
            </a:r>
          </a:p>
        </p:txBody>
      </p:sp>
    </p:spTree>
    <p:extLst>
      <p:ext uri="{BB962C8B-B14F-4D97-AF65-F5344CB8AC3E}">
        <p14:creationId xmlns:p14="http://schemas.microsoft.com/office/powerpoint/2010/main" val="7433291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9"/>
          <p:cNvSpPr>
            <a:spLocks noGrp="1" noChangeArrowheads="1"/>
          </p:cNvSpPr>
          <p:nvPr>
            <p:ph type="hdr" sz="quarter"/>
          </p:nvPr>
        </p:nvSpPr>
        <p:spPr>
          <a:noFill/>
        </p:spPr>
        <p:txBody>
          <a:bodyPr/>
          <a:lstStyle/>
          <a:p>
            <a:r>
              <a:rPr lang="en-US"/>
              <a:t>ADF Java (Z16325) Module 6: Inheritance</a:t>
            </a:r>
          </a:p>
        </p:txBody>
      </p:sp>
      <p:sp>
        <p:nvSpPr>
          <p:cNvPr id="55299" name="Rectangle 10"/>
          <p:cNvSpPr>
            <a:spLocks noGrp="1" noChangeArrowheads="1"/>
          </p:cNvSpPr>
          <p:nvPr>
            <p:ph type="dt" sz="quarter" idx="1"/>
          </p:nvPr>
        </p:nvSpPr>
        <p:spPr>
          <a:noFill/>
        </p:spPr>
        <p:txBody>
          <a:bodyPr/>
          <a:lstStyle/>
          <a:p>
            <a:r>
              <a:rPr lang="en-US"/>
              <a:t>M6 - Inheritance.ppt</a:t>
            </a:r>
          </a:p>
        </p:txBody>
      </p:sp>
      <p:sp>
        <p:nvSpPr>
          <p:cNvPr id="55300" name="Rectangle 11"/>
          <p:cNvSpPr>
            <a:spLocks noGrp="1" noChangeArrowheads="1"/>
          </p:cNvSpPr>
          <p:nvPr>
            <p:ph type="ftr" sz="quarter" idx="4"/>
          </p:nvPr>
        </p:nvSpPr>
        <p:spPr>
          <a:noFill/>
        </p:spPr>
        <p:txBody>
          <a:bodyPr/>
          <a:lstStyle/>
          <a:p>
            <a:r>
              <a:rPr lang="en-US"/>
              <a:t>Copyright © 2011 Accenture All Rights Reserved.</a:t>
            </a:r>
          </a:p>
        </p:txBody>
      </p:sp>
      <p:sp>
        <p:nvSpPr>
          <p:cNvPr id="55301" name="Rectangle 12"/>
          <p:cNvSpPr>
            <a:spLocks noGrp="1" noChangeArrowheads="1"/>
          </p:cNvSpPr>
          <p:nvPr>
            <p:ph type="sldNum" sz="quarter" idx="5"/>
          </p:nvPr>
        </p:nvSpPr>
        <p:spPr>
          <a:noFill/>
        </p:spPr>
        <p:txBody>
          <a:bodyPr/>
          <a:lstStyle/>
          <a:p>
            <a:fld id="{B1744235-0CF8-4B56-A06B-DBC183DCDDC4}" type="slidenum">
              <a:rPr lang="en-US" smtClean="0"/>
              <a:pPr/>
              <a:t>23</a:t>
            </a:fld>
            <a:endParaRPr lang="en-US"/>
          </a:p>
        </p:txBody>
      </p:sp>
      <p:sp>
        <p:nvSpPr>
          <p:cNvPr id="55302" name="Rectangle 4"/>
          <p:cNvSpPr>
            <a:spLocks noGrp="1" noRot="1" noChangeAspect="1" noChangeArrowheads="1" noTextEdit="1"/>
          </p:cNvSpPr>
          <p:nvPr>
            <p:ph type="sldImg"/>
          </p:nvPr>
        </p:nvSpPr>
        <p:spPr>
          <a:ln/>
        </p:spPr>
      </p:sp>
      <p:sp>
        <p:nvSpPr>
          <p:cNvPr id="55303" name="Rectangle 5"/>
          <p:cNvSpPr>
            <a:spLocks noGrp="1" noChangeArrowheads="1"/>
          </p:cNvSpPr>
          <p:nvPr>
            <p:ph type="body" idx="1"/>
          </p:nvPr>
        </p:nvSpPr>
        <p:spPr>
          <a:noFill/>
          <a:ln w="9525"/>
        </p:spPr>
        <p:txBody>
          <a:bodyPr/>
          <a:lstStyle/>
          <a:p>
            <a:r>
              <a:rPr lang="en-US" b="1"/>
              <a:t>Key Message:</a:t>
            </a:r>
          </a:p>
          <a:p>
            <a:r>
              <a:rPr lang="en-US"/>
              <a:t>To downcast Person references an object of type Student, you can cast it back to Student. This time, it is called downcasting because you are casting an object to a class down the inheritance hierarchy. Downcasting requires that you write the Student type in brackets. </a:t>
            </a:r>
          </a:p>
          <a:p>
            <a:endParaRPr lang="en-US"/>
          </a:p>
          <a:p>
            <a:r>
              <a:rPr lang="en-US"/>
              <a:t>Note that if the variable was actually pointing to a Person object, the cast will not work</a:t>
            </a:r>
          </a:p>
          <a:p>
            <a:r>
              <a:rPr lang="en-US"/>
              <a:t>Refer to ReferenceCastingSample.java</a:t>
            </a:r>
          </a:p>
        </p:txBody>
      </p:sp>
    </p:spTree>
    <p:extLst>
      <p:ext uri="{BB962C8B-B14F-4D97-AF65-F5344CB8AC3E}">
        <p14:creationId xmlns:p14="http://schemas.microsoft.com/office/powerpoint/2010/main" val="39130476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9"/>
          <p:cNvSpPr>
            <a:spLocks noGrp="1" noChangeArrowheads="1"/>
          </p:cNvSpPr>
          <p:nvPr>
            <p:ph type="hdr" sz="quarter"/>
          </p:nvPr>
        </p:nvSpPr>
        <p:spPr>
          <a:noFill/>
        </p:spPr>
        <p:txBody>
          <a:bodyPr/>
          <a:lstStyle/>
          <a:p>
            <a:r>
              <a:rPr lang="en-US"/>
              <a:t>ADF Java (Z16325) Module 6: Inheritance</a:t>
            </a:r>
          </a:p>
        </p:txBody>
      </p:sp>
      <p:sp>
        <p:nvSpPr>
          <p:cNvPr id="56323" name="Rectangle 10"/>
          <p:cNvSpPr>
            <a:spLocks noGrp="1" noChangeArrowheads="1"/>
          </p:cNvSpPr>
          <p:nvPr>
            <p:ph type="dt" sz="quarter" idx="1"/>
          </p:nvPr>
        </p:nvSpPr>
        <p:spPr>
          <a:noFill/>
        </p:spPr>
        <p:txBody>
          <a:bodyPr/>
          <a:lstStyle/>
          <a:p>
            <a:r>
              <a:rPr lang="en-US"/>
              <a:t>M6 - Inheritance.ppt</a:t>
            </a:r>
          </a:p>
        </p:txBody>
      </p:sp>
      <p:sp>
        <p:nvSpPr>
          <p:cNvPr id="56324" name="Rectangle 11"/>
          <p:cNvSpPr>
            <a:spLocks noGrp="1" noChangeArrowheads="1"/>
          </p:cNvSpPr>
          <p:nvPr>
            <p:ph type="ftr" sz="quarter" idx="4"/>
          </p:nvPr>
        </p:nvSpPr>
        <p:spPr>
          <a:noFill/>
        </p:spPr>
        <p:txBody>
          <a:bodyPr/>
          <a:lstStyle/>
          <a:p>
            <a:r>
              <a:rPr lang="en-US"/>
              <a:t>Copyright © 2011 Accenture All Rights Reserved.</a:t>
            </a:r>
          </a:p>
        </p:txBody>
      </p:sp>
      <p:sp>
        <p:nvSpPr>
          <p:cNvPr id="56325" name="Rectangle 12"/>
          <p:cNvSpPr>
            <a:spLocks noGrp="1" noChangeArrowheads="1"/>
          </p:cNvSpPr>
          <p:nvPr>
            <p:ph type="sldNum" sz="quarter" idx="5"/>
          </p:nvPr>
        </p:nvSpPr>
        <p:spPr>
          <a:noFill/>
        </p:spPr>
        <p:txBody>
          <a:bodyPr/>
          <a:lstStyle/>
          <a:p>
            <a:fld id="{5DD41918-C292-4B95-BB66-69B38B8DB347}" type="slidenum">
              <a:rPr lang="en-US" smtClean="0"/>
              <a:pPr/>
              <a:t>24</a:t>
            </a:fld>
            <a:endParaRPr lang="en-US"/>
          </a:p>
        </p:txBody>
      </p:sp>
      <p:sp>
        <p:nvSpPr>
          <p:cNvPr id="56326" name="Rectangle 4"/>
          <p:cNvSpPr>
            <a:spLocks noGrp="1" noRot="1" noChangeAspect="1" noChangeArrowheads="1" noTextEdit="1"/>
          </p:cNvSpPr>
          <p:nvPr>
            <p:ph type="sldImg"/>
          </p:nvPr>
        </p:nvSpPr>
        <p:spPr>
          <a:ln/>
        </p:spPr>
      </p:sp>
      <p:sp>
        <p:nvSpPr>
          <p:cNvPr id="56327" name="Rectangle 5"/>
          <p:cNvSpPr>
            <a:spLocks noGrp="1" noChangeArrowheads="1"/>
          </p:cNvSpPr>
          <p:nvPr>
            <p:ph type="body" idx="1"/>
          </p:nvPr>
        </p:nvSpPr>
        <p:spPr>
          <a:noFill/>
          <a:ln w="9525"/>
        </p:spPr>
        <p:txBody>
          <a:bodyPr/>
          <a:lstStyle/>
          <a:p>
            <a:r>
              <a:rPr lang="en-US" b="1"/>
              <a:t>Key Message: </a:t>
            </a:r>
          </a:p>
          <a:p>
            <a:r>
              <a:rPr lang="en-US"/>
              <a:t>Explain the content using VirtualMethodSample.java sample code</a:t>
            </a:r>
          </a:p>
          <a:p>
            <a:endParaRPr lang="en-US"/>
          </a:p>
        </p:txBody>
      </p:sp>
    </p:spTree>
    <p:extLst>
      <p:ext uri="{BB962C8B-B14F-4D97-AF65-F5344CB8AC3E}">
        <p14:creationId xmlns:p14="http://schemas.microsoft.com/office/powerpoint/2010/main" val="21951897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9"/>
          <p:cNvSpPr>
            <a:spLocks noGrp="1" noChangeArrowheads="1"/>
          </p:cNvSpPr>
          <p:nvPr>
            <p:ph type="hdr" sz="quarter"/>
          </p:nvPr>
        </p:nvSpPr>
        <p:spPr>
          <a:noFill/>
        </p:spPr>
        <p:txBody>
          <a:bodyPr/>
          <a:lstStyle/>
          <a:p>
            <a:r>
              <a:rPr lang="en-US"/>
              <a:t>ADF Java (Z16325) Module 6: Inheritance</a:t>
            </a:r>
          </a:p>
        </p:txBody>
      </p:sp>
      <p:sp>
        <p:nvSpPr>
          <p:cNvPr id="57347" name="Rectangle 10"/>
          <p:cNvSpPr>
            <a:spLocks noGrp="1" noChangeArrowheads="1"/>
          </p:cNvSpPr>
          <p:nvPr>
            <p:ph type="dt" sz="quarter" idx="1"/>
          </p:nvPr>
        </p:nvSpPr>
        <p:spPr>
          <a:noFill/>
        </p:spPr>
        <p:txBody>
          <a:bodyPr/>
          <a:lstStyle/>
          <a:p>
            <a:r>
              <a:rPr lang="en-US"/>
              <a:t>M6 - Inheritance.ppt</a:t>
            </a:r>
          </a:p>
        </p:txBody>
      </p:sp>
      <p:sp>
        <p:nvSpPr>
          <p:cNvPr id="57348" name="Rectangle 11"/>
          <p:cNvSpPr>
            <a:spLocks noGrp="1" noChangeArrowheads="1"/>
          </p:cNvSpPr>
          <p:nvPr>
            <p:ph type="ftr" sz="quarter" idx="4"/>
          </p:nvPr>
        </p:nvSpPr>
        <p:spPr>
          <a:noFill/>
        </p:spPr>
        <p:txBody>
          <a:bodyPr/>
          <a:lstStyle/>
          <a:p>
            <a:r>
              <a:rPr lang="en-US"/>
              <a:t>Copyright © 2011 Accenture All Rights Reserved.</a:t>
            </a:r>
          </a:p>
        </p:txBody>
      </p:sp>
      <p:sp>
        <p:nvSpPr>
          <p:cNvPr id="57349" name="Rectangle 12"/>
          <p:cNvSpPr>
            <a:spLocks noGrp="1" noChangeArrowheads="1"/>
          </p:cNvSpPr>
          <p:nvPr>
            <p:ph type="sldNum" sz="quarter" idx="5"/>
          </p:nvPr>
        </p:nvSpPr>
        <p:spPr>
          <a:noFill/>
        </p:spPr>
        <p:txBody>
          <a:bodyPr/>
          <a:lstStyle/>
          <a:p>
            <a:fld id="{DEFF8AA5-E586-4495-81A8-429CD41E8DA4}" type="slidenum">
              <a:rPr lang="en-US" smtClean="0"/>
              <a:pPr/>
              <a:t>25</a:t>
            </a:fld>
            <a:endParaRPr lang="en-US"/>
          </a:p>
        </p:txBody>
      </p:sp>
      <p:sp>
        <p:nvSpPr>
          <p:cNvPr id="57350" name="Rectangle 4"/>
          <p:cNvSpPr>
            <a:spLocks noGrp="1" noRot="1" noChangeAspect="1" noChangeArrowheads="1" noTextEdit="1"/>
          </p:cNvSpPr>
          <p:nvPr>
            <p:ph type="sldImg"/>
          </p:nvPr>
        </p:nvSpPr>
        <p:spPr>
          <a:ln/>
        </p:spPr>
      </p:sp>
      <p:sp>
        <p:nvSpPr>
          <p:cNvPr id="57351" name="Rectangle 5"/>
          <p:cNvSpPr>
            <a:spLocks noGrp="1" noChangeArrowheads="1"/>
          </p:cNvSpPr>
          <p:nvPr>
            <p:ph type="body" idx="1"/>
          </p:nvPr>
        </p:nvSpPr>
        <p:spPr>
          <a:noFill/>
          <a:ln w="9525"/>
        </p:spPr>
        <p:txBody>
          <a:bodyPr/>
          <a:lstStyle/>
          <a:p>
            <a:r>
              <a:rPr lang="en-US" b="1"/>
              <a:t>Key Message:</a:t>
            </a:r>
          </a:p>
          <a:p>
            <a:r>
              <a:rPr lang="en-US"/>
              <a:t>This feature allows designers to ‘plug-in’ different behaviors of objects in their code without having to modify their own code. </a:t>
            </a:r>
          </a:p>
          <a:p>
            <a:endParaRPr lang="en-US"/>
          </a:p>
          <a:p>
            <a:r>
              <a:rPr lang="en-US"/>
              <a:t>Refer to VirtualMethodSample.java</a:t>
            </a:r>
          </a:p>
          <a:p>
            <a:r>
              <a:rPr lang="en-US"/>
              <a:t>In the example, the same method rollCall() is called by passing different types of Person objects. The behavior of the call temp.announce() changes depending on the type of Person object passed to it.</a:t>
            </a:r>
          </a:p>
          <a:p>
            <a:r>
              <a:rPr lang="en-US"/>
              <a:t>All methods in Java are virtual</a:t>
            </a:r>
          </a:p>
          <a:p>
            <a:endParaRPr lang="en-US"/>
          </a:p>
        </p:txBody>
      </p:sp>
    </p:spTree>
    <p:extLst>
      <p:ext uri="{BB962C8B-B14F-4D97-AF65-F5344CB8AC3E}">
        <p14:creationId xmlns:p14="http://schemas.microsoft.com/office/powerpoint/2010/main" val="33426659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9"/>
          <p:cNvSpPr>
            <a:spLocks noGrp="1" noChangeArrowheads="1"/>
          </p:cNvSpPr>
          <p:nvPr>
            <p:ph type="hdr" sz="quarter"/>
          </p:nvPr>
        </p:nvSpPr>
        <p:spPr>
          <a:noFill/>
        </p:spPr>
        <p:txBody>
          <a:bodyPr/>
          <a:lstStyle/>
          <a:p>
            <a:r>
              <a:rPr lang="en-US"/>
              <a:t>ADF Java (Z16325) Module 6: Inheritance</a:t>
            </a:r>
          </a:p>
        </p:txBody>
      </p:sp>
      <p:sp>
        <p:nvSpPr>
          <p:cNvPr id="58371" name="Rectangle 10"/>
          <p:cNvSpPr>
            <a:spLocks noGrp="1" noChangeArrowheads="1"/>
          </p:cNvSpPr>
          <p:nvPr>
            <p:ph type="dt" sz="quarter" idx="1"/>
          </p:nvPr>
        </p:nvSpPr>
        <p:spPr>
          <a:noFill/>
        </p:spPr>
        <p:txBody>
          <a:bodyPr/>
          <a:lstStyle/>
          <a:p>
            <a:r>
              <a:rPr lang="en-US"/>
              <a:t>M6 - Inheritance.ppt</a:t>
            </a:r>
          </a:p>
        </p:txBody>
      </p:sp>
      <p:sp>
        <p:nvSpPr>
          <p:cNvPr id="58372" name="Rectangle 11"/>
          <p:cNvSpPr>
            <a:spLocks noGrp="1" noChangeArrowheads="1"/>
          </p:cNvSpPr>
          <p:nvPr>
            <p:ph type="ftr" sz="quarter" idx="4"/>
          </p:nvPr>
        </p:nvSpPr>
        <p:spPr>
          <a:noFill/>
        </p:spPr>
        <p:txBody>
          <a:bodyPr/>
          <a:lstStyle/>
          <a:p>
            <a:r>
              <a:rPr lang="en-US"/>
              <a:t>Copyright © 2011 Accenture All Rights Reserved.</a:t>
            </a:r>
          </a:p>
        </p:txBody>
      </p:sp>
      <p:sp>
        <p:nvSpPr>
          <p:cNvPr id="58373" name="Rectangle 12"/>
          <p:cNvSpPr>
            <a:spLocks noGrp="1" noChangeArrowheads="1"/>
          </p:cNvSpPr>
          <p:nvPr>
            <p:ph type="sldNum" sz="quarter" idx="5"/>
          </p:nvPr>
        </p:nvSpPr>
        <p:spPr>
          <a:noFill/>
        </p:spPr>
        <p:txBody>
          <a:bodyPr/>
          <a:lstStyle/>
          <a:p>
            <a:fld id="{206AC737-C704-47A9-9649-623E44CF1AAB}" type="slidenum">
              <a:rPr lang="en-US" smtClean="0"/>
              <a:pPr/>
              <a:t>26</a:t>
            </a:fld>
            <a:endParaRPr lang="en-US"/>
          </a:p>
        </p:txBody>
      </p:sp>
      <p:sp>
        <p:nvSpPr>
          <p:cNvPr id="58374" name="Rectangle 4"/>
          <p:cNvSpPr>
            <a:spLocks noGrp="1" noRot="1" noChangeAspect="1" noChangeArrowheads="1" noTextEdit="1"/>
          </p:cNvSpPr>
          <p:nvPr>
            <p:ph type="sldImg"/>
          </p:nvPr>
        </p:nvSpPr>
        <p:spPr>
          <a:ln/>
        </p:spPr>
      </p:sp>
      <p:sp>
        <p:nvSpPr>
          <p:cNvPr id="58375" name="Rectangle 5"/>
          <p:cNvSpPr>
            <a:spLocks noGrp="1" noChangeArrowheads="1"/>
          </p:cNvSpPr>
          <p:nvPr>
            <p:ph type="body" idx="1"/>
          </p:nvPr>
        </p:nvSpPr>
        <p:spPr>
          <a:noFill/>
          <a:ln w="9525"/>
        </p:spPr>
        <p:txBody>
          <a:bodyPr/>
          <a:lstStyle/>
          <a:p>
            <a:pPr eaLnBrk="1" hangingPunct="1">
              <a:spcBef>
                <a:spcPts val="363"/>
              </a:spcBef>
            </a:pPr>
            <a:r>
              <a:rPr lang="en-US" b="1">
                <a:solidFill>
                  <a:srgbClr val="000000"/>
                </a:solidFill>
              </a:rPr>
              <a:t>Focus:</a:t>
            </a:r>
            <a:r>
              <a:rPr lang="en-US">
                <a:solidFill>
                  <a:srgbClr val="000000"/>
                </a:solidFill>
              </a:rPr>
              <a:t> Questions and Comments</a:t>
            </a:r>
          </a:p>
          <a:p>
            <a:pPr eaLnBrk="1" hangingPunct="1">
              <a:spcBef>
                <a:spcPts val="363"/>
              </a:spcBef>
            </a:pPr>
            <a:endParaRPr lang="en-US">
              <a:solidFill>
                <a:srgbClr val="000000"/>
              </a:solidFill>
            </a:endParaRPr>
          </a:p>
          <a:p>
            <a:pPr eaLnBrk="1" hangingPunct="1">
              <a:spcBef>
                <a:spcPts val="363"/>
              </a:spcBef>
            </a:pPr>
            <a:r>
              <a:rPr lang="en-US" b="1">
                <a:solidFill>
                  <a:srgbClr val="000000"/>
                </a:solidFill>
              </a:rPr>
              <a:t>Key Message:</a:t>
            </a:r>
            <a:r>
              <a:rPr lang="en-US">
                <a:solidFill>
                  <a:srgbClr val="000000"/>
                </a:solidFill>
              </a:rPr>
              <a:t> NA</a:t>
            </a:r>
          </a:p>
          <a:p>
            <a:pPr eaLnBrk="1" hangingPunct="1">
              <a:spcBef>
                <a:spcPts val="363"/>
              </a:spcBef>
            </a:pPr>
            <a:endParaRPr lang="en-US">
              <a:solidFill>
                <a:srgbClr val="000000"/>
              </a:solidFill>
            </a:endParaRPr>
          </a:p>
          <a:p>
            <a:pPr eaLnBrk="1" hangingPunct="1">
              <a:spcBef>
                <a:spcPts val="363"/>
              </a:spcBef>
            </a:pPr>
            <a:r>
              <a:rPr lang="en-US" b="1">
                <a:solidFill>
                  <a:srgbClr val="000000"/>
                </a:solidFill>
              </a:rPr>
              <a:t>Note to Instructor: </a:t>
            </a:r>
            <a:r>
              <a:rPr lang="en-US">
                <a:solidFill>
                  <a:srgbClr val="000000"/>
                </a:solidFill>
              </a:rPr>
              <a:t>Ask participants for any questions or comments they may have.</a:t>
            </a:r>
          </a:p>
          <a:p>
            <a:pPr eaLnBrk="1" hangingPunct="1">
              <a:spcBef>
                <a:spcPts val="363"/>
              </a:spcBef>
            </a:pPr>
            <a:endParaRPr lang="en-US">
              <a:solidFill>
                <a:srgbClr val="000000"/>
              </a:solidFill>
            </a:endParaRPr>
          </a:p>
          <a:p>
            <a:pPr eaLnBrk="1" hangingPunct="1">
              <a:spcBef>
                <a:spcPts val="363"/>
              </a:spcBef>
            </a:pPr>
            <a:r>
              <a:rPr lang="en-US" b="1">
                <a:solidFill>
                  <a:srgbClr val="000000"/>
                </a:solidFill>
              </a:rPr>
              <a:t>Transition:</a:t>
            </a:r>
            <a:r>
              <a:rPr lang="en-US">
                <a:solidFill>
                  <a:srgbClr val="000000"/>
                </a:solidFill>
              </a:rPr>
              <a:t> This brings us to the end of this module.</a:t>
            </a:r>
          </a:p>
          <a:p>
            <a:endParaRPr lang="en-IE"/>
          </a:p>
        </p:txBody>
      </p:sp>
    </p:spTree>
    <p:extLst>
      <p:ext uri="{BB962C8B-B14F-4D97-AF65-F5344CB8AC3E}">
        <p14:creationId xmlns:p14="http://schemas.microsoft.com/office/powerpoint/2010/main" val="969239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9"/>
          <p:cNvSpPr>
            <a:spLocks noGrp="1" noChangeArrowheads="1"/>
          </p:cNvSpPr>
          <p:nvPr>
            <p:ph type="hdr" sz="quarter"/>
          </p:nvPr>
        </p:nvSpPr>
        <p:spPr>
          <a:noFill/>
        </p:spPr>
        <p:txBody>
          <a:bodyPr/>
          <a:lstStyle/>
          <a:p>
            <a:r>
              <a:rPr lang="en-US"/>
              <a:t>ADF Java (Z16325) Module 6: Inheritance</a:t>
            </a:r>
          </a:p>
        </p:txBody>
      </p:sp>
      <p:sp>
        <p:nvSpPr>
          <p:cNvPr id="34819" name="Rectangle 10"/>
          <p:cNvSpPr>
            <a:spLocks noGrp="1" noChangeArrowheads="1"/>
          </p:cNvSpPr>
          <p:nvPr>
            <p:ph type="dt" sz="quarter" idx="1"/>
          </p:nvPr>
        </p:nvSpPr>
        <p:spPr>
          <a:noFill/>
        </p:spPr>
        <p:txBody>
          <a:bodyPr/>
          <a:lstStyle/>
          <a:p>
            <a:r>
              <a:rPr lang="en-US"/>
              <a:t>M6 - Inheritance.ppt</a:t>
            </a:r>
          </a:p>
        </p:txBody>
      </p:sp>
      <p:sp>
        <p:nvSpPr>
          <p:cNvPr id="34820" name="Rectangle 11"/>
          <p:cNvSpPr>
            <a:spLocks noGrp="1" noChangeArrowheads="1"/>
          </p:cNvSpPr>
          <p:nvPr>
            <p:ph type="ftr" sz="quarter" idx="4"/>
          </p:nvPr>
        </p:nvSpPr>
        <p:spPr>
          <a:noFill/>
        </p:spPr>
        <p:txBody>
          <a:bodyPr/>
          <a:lstStyle/>
          <a:p>
            <a:r>
              <a:rPr lang="en-US"/>
              <a:t>Copyright © 2011 Accenture All Rights Reserved.</a:t>
            </a:r>
          </a:p>
        </p:txBody>
      </p:sp>
      <p:sp>
        <p:nvSpPr>
          <p:cNvPr id="34821" name="Rectangle 12"/>
          <p:cNvSpPr>
            <a:spLocks noGrp="1" noChangeArrowheads="1"/>
          </p:cNvSpPr>
          <p:nvPr>
            <p:ph type="sldNum" sz="quarter" idx="5"/>
          </p:nvPr>
        </p:nvSpPr>
        <p:spPr>
          <a:noFill/>
        </p:spPr>
        <p:txBody>
          <a:bodyPr/>
          <a:lstStyle/>
          <a:p>
            <a:fld id="{112D5DD2-06EB-423A-8D50-EC3ACEE3AFBC}" type="slidenum">
              <a:rPr lang="en-US" smtClean="0"/>
              <a:pPr/>
              <a:t>3</a:t>
            </a:fld>
            <a:endParaRPr lang="en-US"/>
          </a:p>
        </p:txBody>
      </p:sp>
      <p:sp>
        <p:nvSpPr>
          <p:cNvPr id="34822" name="Rectangle 4"/>
          <p:cNvSpPr>
            <a:spLocks noGrp="1" noRot="1" noChangeAspect="1" noChangeArrowheads="1" noTextEdit="1"/>
          </p:cNvSpPr>
          <p:nvPr>
            <p:ph type="sldImg"/>
          </p:nvPr>
        </p:nvSpPr>
        <p:spPr>
          <a:ln/>
        </p:spPr>
      </p:sp>
      <p:sp>
        <p:nvSpPr>
          <p:cNvPr id="34823" name="Rectangle 5"/>
          <p:cNvSpPr>
            <a:spLocks noGrp="1" noChangeArrowheads="1"/>
          </p:cNvSpPr>
          <p:nvPr>
            <p:ph type="body" idx="1"/>
          </p:nvPr>
        </p:nvSpPr>
        <p:spPr>
          <a:ln w="9525"/>
        </p:spPr>
        <p:txBody>
          <a:bodyPr/>
          <a:lstStyle/>
          <a:p>
            <a:pPr>
              <a:defRPr/>
            </a:pPr>
            <a:r>
              <a:rPr lang="en-US" b="1" dirty="0"/>
              <a:t>Key Message:</a:t>
            </a:r>
          </a:p>
          <a:p>
            <a:pPr marL="114300" indent="-114300">
              <a:buFont typeface="Arial" pitchFamily="34" charset="0"/>
              <a:buChar char="•"/>
              <a:defRPr/>
            </a:pPr>
            <a:r>
              <a:rPr lang="en-US" dirty="0"/>
              <a:t>A class that is derived from another class is called a subclass (also a derived class, extended class, or child class). </a:t>
            </a:r>
          </a:p>
          <a:p>
            <a:pPr marL="114300" indent="-114300">
              <a:buFont typeface="Arial" pitchFamily="34" charset="0"/>
              <a:buChar char="•"/>
              <a:defRPr/>
            </a:pPr>
            <a:r>
              <a:rPr lang="en-US" dirty="0"/>
              <a:t>The class from which the subclass is derived is called a </a:t>
            </a:r>
            <a:r>
              <a:rPr lang="en-US" dirty="0" err="1"/>
              <a:t>superclass</a:t>
            </a:r>
            <a:r>
              <a:rPr lang="en-US" dirty="0"/>
              <a:t> (also a base class or a parent class). </a:t>
            </a:r>
          </a:p>
          <a:p>
            <a:pPr marL="114300" indent="-114300">
              <a:buFont typeface="Arial" pitchFamily="34" charset="0"/>
              <a:buChar char="•"/>
              <a:defRPr/>
            </a:pPr>
            <a:r>
              <a:rPr lang="en-US" dirty="0"/>
              <a:t>Except Object, which has no </a:t>
            </a:r>
            <a:r>
              <a:rPr lang="en-US" dirty="0" err="1"/>
              <a:t>superclass</a:t>
            </a:r>
            <a:r>
              <a:rPr lang="en-US" dirty="0"/>
              <a:t>, every class has one and only one direct </a:t>
            </a:r>
            <a:r>
              <a:rPr lang="en-US" dirty="0" err="1"/>
              <a:t>superclass</a:t>
            </a:r>
            <a:r>
              <a:rPr lang="en-US" dirty="0"/>
              <a:t> (single inheritance). In the absence of any other explicit </a:t>
            </a:r>
            <a:r>
              <a:rPr lang="en-US" dirty="0" err="1"/>
              <a:t>superclass</a:t>
            </a:r>
            <a:r>
              <a:rPr lang="en-US" dirty="0"/>
              <a:t>, every class is implicitly a subclass of an Object. </a:t>
            </a:r>
          </a:p>
          <a:p>
            <a:pPr marL="114300" indent="-114300">
              <a:buFont typeface="Arial" pitchFamily="34" charset="0"/>
              <a:buChar char="•"/>
              <a:defRPr/>
            </a:pPr>
            <a:r>
              <a:rPr lang="en-US" dirty="0"/>
              <a:t>Classes can be derived from classes that are derived from classes that are derived from classes, and so on, and ultimately derived from the topmost class, Object. Such a class is said to be descended from all the classes in the inheritance chain stretching back to Object. </a:t>
            </a:r>
          </a:p>
        </p:txBody>
      </p:sp>
    </p:spTree>
    <p:extLst>
      <p:ext uri="{BB962C8B-B14F-4D97-AF65-F5344CB8AC3E}">
        <p14:creationId xmlns:p14="http://schemas.microsoft.com/office/powerpoint/2010/main" val="1748217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9"/>
          <p:cNvSpPr>
            <a:spLocks noGrp="1" noChangeArrowheads="1"/>
          </p:cNvSpPr>
          <p:nvPr>
            <p:ph type="hdr" sz="quarter"/>
          </p:nvPr>
        </p:nvSpPr>
        <p:spPr>
          <a:noFill/>
        </p:spPr>
        <p:txBody>
          <a:bodyPr/>
          <a:lstStyle/>
          <a:p>
            <a:r>
              <a:rPr lang="en-US"/>
              <a:t>ADF Java (Z16325) Module 6: Inheritance</a:t>
            </a:r>
          </a:p>
        </p:txBody>
      </p:sp>
      <p:sp>
        <p:nvSpPr>
          <p:cNvPr id="35843" name="Rectangle 10"/>
          <p:cNvSpPr>
            <a:spLocks noGrp="1" noChangeArrowheads="1"/>
          </p:cNvSpPr>
          <p:nvPr>
            <p:ph type="dt" sz="quarter" idx="1"/>
          </p:nvPr>
        </p:nvSpPr>
        <p:spPr>
          <a:noFill/>
        </p:spPr>
        <p:txBody>
          <a:bodyPr/>
          <a:lstStyle/>
          <a:p>
            <a:r>
              <a:rPr lang="en-US"/>
              <a:t>M6 - Inheritance.ppt</a:t>
            </a:r>
          </a:p>
        </p:txBody>
      </p:sp>
      <p:sp>
        <p:nvSpPr>
          <p:cNvPr id="35844" name="Rectangle 11"/>
          <p:cNvSpPr>
            <a:spLocks noGrp="1" noChangeArrowheads="1"/>
          </p:cNvSpPr>
          <p:nvPr>
            <p:ph type="ftr" sz="quarter" idx="4"/>
          </p:nvPr>
        </p:nvSpPr>
        <p:spPr>
          <a:noFill/>
        </p:spPr>
        <p:txBody>
          <a:bodyPr/>
          <a:lstStyle/>
          <a:p>
            <a:r>
              <a:rPr lang="en-US"/>
              <a:t>Copyright © 2011 Accenture All Rights Reserved.</a:t>
            </a:r>
          </a:p>
        </p:txBody>
      </p:sp>
      <p:sp>
        <p:nvSpPr>
          <p:cNvPr id="35845" name="Rectangle 12"/>
          <p:cNvSpPr>
            <a:spLocks noGrp="1" noChangeArrowheads="1"/>
          </p:cNvSpPr>
          <p:nvPr>
            <p:ph type="sldNum" sz="quarter" idx="5"/>
          </p:nvPr>
        </p:nvSpPr>
        <p:spPr>
          <a:noFill/>
        </p:spPr>
        <p:txBody>
          <a:bodyPr/>
          <a:lstStyle/>
          <a:p>
            <a:fld id="{7B96E5EF-118F-47BD-804B-AF9DA5CB930E}" type="slidenum">
              <a:rPr lang="en-US" smtClean="0"/>
              <a:pPr/>
              <a:t>4</a:t>
            </a:fld>
            <a:endParaRPr lang="en-US"/>
          </a:p>
        </p:txBody>
      </p:sp>
      <p:sp>
        <p:nvSpPr>
          <p:cNvPr id="35846" name="Rectangle 4"/>
          <p:cNvSpPr>
            <a:spLocks noGrp="1" noRot="1" noChangeAspect="1" noChangeArrowheads="1" noTextEdit="1"/>
          </p:cNvSpPr>
          <p:nvPr>
            <p:ph type="sldImg"/>
          </p:nvPr>
        </p:nvSpPr>
        <p:spPr>
          <a:ln/>
        </p:spPr>
      </p:sp>
      <p:sp>
        <p:nvSpPr>
          <p:cNvPr id="35847" name="Rectangle 5"/>
          <p:cNvSpPr>
            <a:spLocks noGrp="1" noChangeArrowheads="1"/>
          </p:cNvSpPr>
          <p:nvPr>
            <p:ph type="body" idx="1"/>
          </p:nvPr>
        </p:nvSpPr>
        <p:spPr>
          <a:noFill/>
          <a:ln w="9525"/>
        </p:spPr>
        <p:txBody>
          <a:bodyPr/>
          <a:lstStyle/>
          <a:p>
            <a:r>
              <a:rPr lang="en-US" b="1"/>
              <a:t>Key Message:</a:t>
            </a:r>
            <a:r>
              <a:rPr lang="en-US"/>
              <a:t> NA</a:t>
            </a:r>
          </a:p>
        </p:txBody>
      </p:sp>
    </p:spTree>
    <p:extLst>
      <p:ext uri="{BB962C8B-B14F-4D97-AF65-F5344CB8AC3E}">
        <p14:creationId xmlns:p14="http://schemas.microsoft.com/office/powerpoint/2010/main" val="4042418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9"/>
          <p:cNvSpPr>
            <a:spLocks noGrp="1" noChangeArrowheads="1"/>
          </p:cNvSpPr>
          <p:nvPr>
            <p:ph type="hdr" sz="quarter"/>
          </p:nvPr>
        </p:nvSpPr>
        <p:spPr>
          <a:noFill/>
        </p:spPr>
        <p:txBody>
          <a:bodyPr/>
          <a:lstStyle/>
          <a:p>
            <a:r>
              <a:rPr lang="en-US"/>
              <a:t>ADF Java (Z16325) Module 6: Inheritance</a:t>
            </a:r>
          </a:p>
        </p:txBody>
      </p:sp>
      <p:sp>
        <p:nvSpPr>
          <p:cNvPr id="36867" name="Rectangle 10"/>
          <p:cNvSpPr>
            <a:spLocks noGrp="1" noChangeArrowheads="1"/>
          </p:cNvSpPr>
          <p:nvPr>
            <p:ph type="dt" sz="quarter" idx="1"/>
          </p:nvPr>
        </p:nvSpPr>
        <p:spPr>
          <a:noFill/>
        </p:spPr>
        <p:txBody>
          <a:bodyPr/>
          <a:lstStyle/>
          <a:p>
            <a:r>
              <a:rPr lang="en-US"/>
              <a:t>M6 - Inheritance.ppt</a:t>
            </a:r>
          </a:p>
        </p:txBody>
      </p:sp>
      <p:sp>
        <p:nvSpPr>
          <p:cNvPr id="36868" name="Rectangle 11"/>
          <p:cNvSpPr>
            <a:spLocks noGrp="1" noChangeArrowheads="1"/>
          </p:cNvSpPr>
          <p:nvPr>
            <p:ph type="ftr" sz="quarter" idx="4"/>
          </p:nvPr>
        </p:nvSpPr>
        <p:spPr>
          <a:noFill/>
        </p:spPr>
        <p:txBody>
          <a:bodyPr/>
          <a:lstStyle/>
          <a:p>
            <a:r>
              <a:rPr lang="en-US"/>
              <a:t>Copyright © 2011 Accenture All Rights Reserved.</a:t>
            </a:r>
          </a:p>
        </p:txBody>
      </p:sp>
      <p:sp>
        <p:nvSpPr>
          <p:cNvPr id="36869" name="Rectangle 12"/>
          <p:cNvSpPr>
            <a:spLocks noGrp="1" noChangeArrowheads="1"/>
          </p:cNvSpPr>
          <p:nvPr>
            <p:ph type="sldNum" sz="quarter" idx="5"/>
          </p:nvPr>
        </p:nvSpPr>
        <p:spPr>
          <a:noFill/>
        </p:spPr>
        <p:txBody>
          <a:bodyPr/>
          <a:lstStyle/>
          <a:p>
            <a:fld id="{5B0F289D-202C-4DDE-AA6B-F71EB9785416}" type="slidenum">
              <a:rPr lang="en-US" smtClean="0"/>
              <a:pPr/>
              <a:t>5</a:t>
            </a:fld>
            <a:endParaRPr lang="en-US"/>
          </a:p>
        </p:txBody>
      </p:sp>
      <p:sp>
        <p:nvSpPr>
          <p:cNvPr id="36870" name="Rectangle 4"/>
          <p:cNvSpPr>
            <a:spLocks noGrp="1" noRot="1" noChangeAspect="1" noChangeArrowheads="1" noTextEdit="1"/>
          </p:cNvSpPr>
          <p:nvPr>
            <p:ph type="sldImg"/>
          </p:nvPr>
        </p:nvSpPr>
        <p:spPr>
          <a:ln/>
        </p:spPr>
      </p:sp>
      <p:sp>
        <p:nvSpPr>
          <p:cNvPr id="36871" name="Rectangle 5"/>
          <p:cNvSpPr>
            <a:spLocks noGrp="1" noChangeArrowheads="1"/>
          </p:cNvSpPr>
          <p:nvPr>
            <p:ph type="body" idx="1"/>
          </p:nvPr>
        </p:nvSpPr>
        <p:spPr>
          <a:noFill/>
          <a:ln w="9525"/>
        </p:spPr>
        <p:txBody>
          <a:bodyPr/>
          <a:lstStyle/>
          <a:p>
            <a:r>
              <a:rPr lang="en-US" b="1"/>
              <a:t>Key Message: </a:t>
            </a:r>
            <a:r>
              <a:rPr lang="en-US"/>
              <a:t>An object can be anything.– say vehicles. Now, vehicles could be land, water or aerial. Scooter, car, airplane, ship are all objects of the class vehicles. </a:t>
            </a:r>
          </a:p>
          <a:p>
            <a:r>
              <a:rPr lang="en-US"/>
              <a:t>Inheritance allows you to define a very general class - vehicle, then later define more specialized classes by adding new detail. The general class is called the base or parent class. The specialized classes inherit all the properties of the general class. Specialized classes are derived from the base class. They are called derived or child classes. In our example, these would be the vehicles on land – cars, and vehicles on water – boat.</a:t>
            </a:r>
          </a:p>
          <a:p>
            <a:r>
              <a:rPr lang="en-US"/>
              <a:t>After the general class is developed you only have to write the “difference” or “specialization” code for each derived class.</a:t>
            </a:r>
          </a:p>
          <a:p>
            <a:r>
              <a:rPr lang="en-US"/>
              <a:t>A class hierarchy: classes can be derived from derived classes (child classes can be parent classes) – land based vehicles can be further specialized into 2 wheelers, 4 wheelers etc.</a:t>
            </a:r>
          </a:p>
          <a:p>
            <a:r>
              <a:rPr lang="en-US"/>
              <a:t>	Any class higher in the hierarchy is an ancestor class</a:t>
            </a:r>
          </a:p>
          <a:p>
            <a:r>
              <a:rPr lang="en-US"/>
              <a:t>	Any class lower in the hierarchy is a descendent class</a:t>
            </a:r>
          </a:p>
        </p:txBody>
      </p:sp>
    </p:spTree>
    <p:extLst>
      <p:ext uri="{BB962C8B-B14F-4D97-AF65-F5344CB8AC3E}">
        <p14:creationId xmlns:p14="http://schemas.microsoft.com/office/powerpoint/2010/main" val="20418683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9"/>
          <p:cNvSpPr>
            <a:spLocks noGrp="1" noChangeArrowheads="1"/>
          </p:cNvSpPr>
          <p:nvPr>
            <p:ph type="hdr" sz="quarter"/>
          </p:nvPr>
        </p:nvSpPr>
        <p:spPr>
          <a:noFill/>
        </p:spPr>
        <p:txBody>
          <a:bodyPr/>
          <a:lstStyle/>
          <a:p>
            <a:r>
              <a:rPr lang="en-US"/>
              <a:t>ADF Java (Z16325) Module 6: Inheritance</a:t>
            </a:r>
          </a:p>
        </p:txBody>
      </p:sp>
      <p:sp>
        <p:nvSpPr>
          <p:cNvPr id="37891" name="Rectangle 10"/>
          <p:cNvSpPr>
            <a:spLocks noGrp="1" noChangeArrowheads="1"/>
          </p:cNvSpPr>
          <p:nvPr>
            <p:ph type="dt" sz="quarter" idx="1"/>
          </p:nvPr>
        </p:nvSpPr>
        <p:spPr>
          <a:noFill/>
        </p:spPr>
        <p:txBody>
          <a:bodyPr/>
          <a:lstStyle/>
          <a:p>
            <a:r>
              <a:rPr lang="en-US"/>
              <a:t>M6 - Inheritance.ppt</a:t>
            </a:r>
          </a:p>
        </p:txBody>
      </p:sp>
      <p:sp>
        <p:nvSpPr>
          <p:cNvPr id="37892" name="Rectangle 11"/>
          <p:cNvSpPr>
            <a:spLocks noGrp="1" noChangeArrowheads="1"/>
          </p:cNvSpPr>
          <p:nvPr>
            <p:ph type="ftr" sz="quarter" idx="4"/>
          </p:nvPr>
        </p:nvSpPr>
        <p:spPr>
          <a:noFill/>
        </p:spPr>
        <p:txBody>
          <a:bodyPr/>
          <a:lstStyle/>
          <a:p>
            <a:r>
              <a:rPr lang="en-US"/>
              <a:t>Copyright © 2011 Accenture All Rights Reserved.</a:t>
            </a:r>
          </a:p>
        </p:txBody>
      </p:sp>
      <p:sp>
        <p:nvSpPr>
          <p:cNvPr id="37893" name="Rectangle 12"/>
          <p:cNvSpPr>
            <a:spLocks noGrp="1" noChangeArrowheads="1"/>
          </p:cNvSpPr>
          <p:nvPr>
            <p:ph type="sldNum" sz="quarter" idx="5"/>
          </p:nvPr>
        </p:nvSpPr>
        <p:spPr>
          <a:noFill/>
        </p:spPr>
        <p:txBody>
          <a:bodyPr/>
          <a:lstStyle/>
          <a:p>
            <a:fld id="{DC055623-E565-4B67-8721-364251B08CFA}" type="slidenum">
              <a:rPr lang="en-US" smtClean="0"/>
              <a:pPr/>
              <a:t>6</a:t>
            </a:fld>
            <a:endParaRPr lang="en-US"/>
          </a:p>
        </p:txBody>
      </p:sp>
      <p:sp>
        <p:nvSpPr>
          <p:cNvPr id="37894" name="Rectangle 4"/>
          <p:cNvSpPr>
            <a:spLocks noGrp="1" noRot="1" noChangeAspect="1" noChangeArrowheads="1" noTextEdit="1"/>
          </p:cNvSpPr>
          <p:nvPr>
            <p:ph type="sldImg"/>
          </p:nvPr>
        </p:nvSpPr>
        <p:spPr>
          <a:ln/>
        </p:spPr>
      </p:sp>
      <p:sp>
        <p:nvSpPr>
          <p:cNvPr id="37895" name="Rectangle 5"/>
          <p:cNvSpPr>
            <a:spLocks noGrp="1" noChangeArrowheads="1"/>
          </p:cNvSpPr>
          <p:nvPr>
            <p:ph type="body" idx="1"/>
          </p:nvPr>
        </p:nvSpPr>
        <p:spPr>
          <a:noFill/>
          <a:ln w="9525"/>
        </p:spPr>
        <p:txBody>
          <a:bodyPr/>
          <a:lstStyle/>
          <a:p>
            <a:r>
              <a:rPr lang="en-US" b="1"/>
              <a:t>Key Message: NA</a:t>
            </a:r>
            <a:endParaRPr lang="en-US"/>
          </a:p>
        </p:txBody>
      </p:sp>
    </p:spTree>
    <p:extLst>
      <p:ext uri="{BB962C8B-B14F-4D97-AF65-F5344CB8AC3E}">
        <p14:creationId xmlns:p14="http://schemas.microsoft.com/office/powerpoint/2010/main" val="549430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9"/>
          <p:cNvSpPr>
            <a:spLocks noGrp="1" noChangeArrowheads="1"/>
          </p:cNvSpPr>
          <p:nvPr>
            <p:ph type="hdr" sz="quarter"/>
          </p:nvPr>
        </p:nvSpPr>
        <p:spPr>
          <a:noFill/>
        </p:spPr>
        <p:txBody>
          <a:bodyPr/>
          <a:lstStyle/>
          <a:p>
            <a:r>
              <a:rPr lang="en-US"/>
              <a:t>ADF Java (Z16325) Module 6: Inheritance</a:t>
            </a:r>
          </a:p>
        </p:txBody>
      </p:sp>
      <p:sp>
        <p:nvSpPr>
          <p:cNvPr id="38915" name="Rectangle 10"/>
          <p:cNvSpPr>
            <a:spLocks noGrp="1" noChangeArrowheads="1"/>
          </p:cNvSpPr>
          <p:nvPr>
            <p:ph type="dt" sz="quarter" idx="1"/>
          </p:nvPr>
        </p:nvSpPr>
        <p:spPr>
          <a:noFill/>
        </p:spPr>
        <p:txBody>
          <a:bodyPr/>
          <a:lstStyle/>
          <a:p>
            <a:r>
              <a:rPr lang="en-US"/>
              <a:t>M6 - Inheritance.ppt</a:t>
            </a:r>
          </a:p>
        </p:txBody>
      </p:sp>
      <p:sp>
        <p:nvSpPr>
          <p:cNvPr id="38916" name="Rectangle 11"/>
          <p:cNvSpPr>
            <a:spLocks noGrp="1" noChangeArrowheads="1"/>
          </p:cNvSpPr>
          <p:nvPr>
            <p:ph type="ftr" sz="quarter" idx="4"/>
          </p:nvPr>
        </p:nvSpPr>
        <p:spPr>
          <a:noFill/>
        </p:spPr>
        <p:txBody>
          <a:bodyPr/>
          <a:lstStyle/>
          <a:p>
            <a:r>
              <a:rPr lang="en-US"/>
              <a:t>Copyright © 2011 Accenture All Rights Reserved.</a:t>
            </a:r>
          </a:p>
        </p:txBody>
      </p:sp>
      <p:sp>
        <p:nvSpPr>
          <p:cNvPr id="38917" name="Rectangle 12"/>
          <p:cNvSpPr>
            <a:spLocks noGrp="1" noChangeArrowheads="1"/>
          </p:cNvSpPr>
          <p:nvPr>
            <p:ph type="sldNum" sz="quarter" idx="5"/>
          </p:nvPr>
        </p:nvSpPr>
        <p:spPr>
          <a:noFill/>
        </p:spPr>
        <p:txBody>
          <a:bodyPr/>
          <a:lstStyle/>
          <a:p>
            <a:fld id="{78945321-6EA2-4FFE-82FE-97FBE86AE033}" type="slidenum">
              <a:rPr lang="en-US" smtClean="0"/>
              <a:pPr/>
              <a:t>7</a:t>
            </a:fld>
            <a:endParaRPr lang="en-US"/>
          </a:p>
        </p:txBody>
      </p:sp>
      <p:sp>
        <p:nvSpPr>
          <p:cNvPr id="38918" name="Rectangle 4"/>
          <p:cNvSpPr>
            <a:spLocks noGrp="1" noRot="1" noChangeAspect="1" noChangeArrowheads="1" noTextEdit="1"/>
          </p:cNvSpPr>
          <p:nvPr>
            <p:ph type="sldImg"/>
          </p:nvPr>
        </p:nvSpPr>
        <p:spPr>
          <a:ln/>
        </p:spPr>
      </p:sp>
      <p:sp>
        <p:nvSpPr>
          <p:cNvPr id="38919" name="Rectangle 5"/>
          <p:cNvSpPr>
            <a:spLocks noGrp="1" noChangeArrowheads="1"/>
          </p:cNvSpPr>
          <p:nvPr>
            <p:ph type="body" idx="1"/>
          </p:nvPr>
        </p:nvSpPr>
        <p:spPr>
          <a:noFill/>
          <a:ln w="9525"/>
        </p:spPr>
        <p:txBody>
          <a:bodyPr/>
          <a:lstStyle/>
          <a:p>
            <a:r>
              <a:rPr lang="en-US" b="1" dirty="0"/>
              <a:t>Key Message: NA</a:t>
            </a:r>
          </a:p>
          <a:p>
            <a:endParaRPr lang="en-US" dirty="0"/>
          </a:p>
          <a:p>
            <a:r>
              <a:rPr lang="en-US" b="1" dirty="0"/>
              <a:t>Additional Information:</a:t>
            </a:r>
          </a:p>
          <a:p>
            <a:r>
              <a:rPr lang="en-US" dirty="0"/>
              <a:t>Have the participants open the code files on their machines, and walk them through those examples.</a:t>
            </a:r>
          </a:p>
          <a:p>
            <a:endParaRPr lang="en-US" dirty="0"/>
          </a:p>
          <a:p>
            <a:r>
              <a:rPr lang="en-US" dirty="0"/>
              <a:t>Open the code and share it with the participants. Explain how methods from </a:t>
            </a:r>
            <a:r>
              <a:rPr lang="en-US" dirty="0" err="1"/>
              <a:t>Student_I</a:t>
            </a:r>
            <a:r>
              <a:rPr lang="en-US" dirty="0"/>
              <a:t> is inherited from </a:t>
            </a:r>
            <a:r>
              <a:rPr lang="en-US" dirty="0" err="1"/>
              <a:t>Person_I</a:t>
            </a:r>
            <a:r>
              <a:rPr lang="en-US" dirty="0"/>
              <a:t> classes and how each one is accessed from </a:t>
            </a:r>
            <a:r>
              <a:rPr lang="en-US" dirty="0" err="1"/>
              <a:t>InheritanceSample.java</a:t>
            </a:r>
            <a:r>
              <a:rPr lang="en-US" dirty="0"/>
              <a:t> with respect to INHERITANCE. Explain the sample code with respect to bullet points on the slide.</a:t>
            </a:r>
          </a:p>
          <a:p>
            <a:endParaRPr lang="en-US" dirty="0"/>
          </a:p>
        </p:txBody>
      </p:sp>
    </p:spTree>
    <p:extLst>
      <p:ext uri="{BB962C8B-B14F-4D97-AF65-F5344CB8AC3E}">
        <p14:creationId xmlns:p14="http://schemas.microsoft.com/office/powerpoint/2010/main" val="24236649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9"/>
          <p:cNvSpPr>
            <a:spLocks noGrp="1" noChangeArrowheads="1"/>
          </p:cNvSpPr>
          <p:nvPr>
            <p:ph type="hdr" sz="quarter"/>
          </p:nvPr>
        </p:nvSpPr>
        <p:spPr>
          <a:noFill/>
        </p:spPr>
        <p:txBody>
          <a:bodyPr/>
          <a:lstStyle/>
          <a:p>
            <a:r>
              <a:rPr lang="en-US"/>
              <a:t>ADF Java (Z16325) Module 6: Inheritance</a:t>
            </a:r>
          </a:p>
        </p:txBody>
      </p:sp>
      <p:sp>
        <p:nvSpPr>
          <p:cNvPr id="39939" name="Rectangle 10"/>
          <p:cNvSpPr>
            <a:spLocks noGrp="1" noChangeArrowheads="1"/>
          </p:cNvSpPr>
          <p:nvPr>
            <p:ph type="dt" sz="quarter" idx="1"/>
          </p:nvPr>
        </p:nvSpPr>
        <p:spPr>
          <a:noFill/>
        </p:spPr>
        <p:txBody>
          <a:bodyPr/>
          <a:lstStyle/>
          <a:p>
            <a:r>
              <a:rPr lang="en-US"/>
              <a:t>M6 - Inheritance.ppt</a:t>
            </a:r>
          </a:p>
        </p:txBody>
      </p:sp>
      <p:sp>
        <p:nvSpPr>
          <p:cNvPr id="39940" name="Rectangle 11"/>
          <p:cNvSpPr>
            <a:spLocks noGrp="1" noChangeArrowheads="1"/>
          </p:cNvSpPr>
          <p:nvPr>
            <p:ph type="ftr" sz="quarter" idx="4"/>
          </p:nvPr>
        </p:nvSpPr>
        <p:spPr>
          <a:noFill/>
        </p:spPr>
        <p:txBody>
          <a:bodyPr/>
          <a:lstStyle/>
          <a:p>
            <a:r>
              <a:rPr lang="en-US"/>
              <a:t>Copyright © 2011 Accenture All Rights Reserved.</a:t>
            </a:r>
          </a:p>
        </p:txBody>
      </p:sp>
      <p:sp>
        <p:nvSpPr>
          <p:cNvPr id="39941" name="Rectangle 12"/>
          <p:cNvSpPr>
            <a:spLocks noGrp="1" noChangeArrowheads="1"/>
          </p:cNvSpPr>
          <p:nvPr>
            <p:ph type="sldNum" sz="quarter" idx="5"/>
          </p:nvPr>
        </p:nvSpPr>
        <p:spPr>
          <a:noFill/>
        </p:spPr>
        <p:txBody>
          <a:bodyPr/>
          <a:lstStyle/>
          <a:p>
            <a:fld id="{9604C622-0EA5-496D-B79F-85D3105D67F1}" type="slidenum">
              <a:rPr lang="en-US" smtClean="0"/>
              <a:pPr/>
              <a:t>8</a:t>
            </a:fld>
            <a:endParaRPr lang="en-US"/>
          </a:p>
        </p:txBody>
      </p:sp>
      <p:sp>
        <p:nvSpPr>
          <p:cNvPr id="39942" name="Rectangle 4"/>
          <p:cNvSpPr>
            <a:spLocks noGrp="1" noRot="1" noChangeAspect="1" noChangeArrowheads="1" noTextEdit="1"/>
          </p:cNvSpPr>
          <p:nvPr>
            <p:ph type="sldImg"/>
          </p:nvPr>
        </p:nvSpPr>
        <p:spPr>
          <a:ln/>
        </p:spPr>
      </p:sp>
      <p:sp>
        <p:nvSpPr>
          <p:cNvPr id="39943" name="Rectangle 5"/>
          <p:cNvSpPr>
            <a:spLocks noGrp="1" noChangeArrowheads="1"/>
          </p:cNvSpPr>
          <p:nvPr>
            <p:ph type="body" idx="1"/>
          </p:nvPr>
        </p:nvSpPr>
        <p:spPr>
          <a:noFill/>
          <a:ln w="9525"/>
        </p:spPr>
        <p:txBody>
          <a:bodyPr/>
          <a:lstStyle/>
          <a:p>
            <a:r>
              <a:rPr lang="de-DE" b="1" dirty="0"/>
              <a:t>Key Message: </a:t>
            </a:r>
          </a:p>
          <a:p>
            <a:r>
              <a:rPr lang="en-US" dirty="0"/>
              <a:t>Fields from the parent that are visible to the Child will still depend on access modifiers. Private fields cannot be referenced using super</a:t>
            </a:r>
          </a:p>
          <a:p>
            <a:r>
              <a:rPr lang="en-US" dirty="0"/>
              <a:t>A call to the parent constructor can only be done from a child constructor and as the first statement of the constructor.</a:t>
            </a:r>
          </a:p>
          <a:p>
            <a:r>
              <a:rPr lang="en-US" dirty="0"/>
              <a:t>There is always an implicit call to the no-parameter parent constructor in a Child constructor if no explicit calls are made</a:t>
            </a:r>
          </a:p>
          <a:p>
            <a:endParaRPr lang="de-DE" b="1" dirty="0"/>
          </a:p>
          <a:p>
            <a:r>
              <a:rPr lang="de-DE" dirty="0" err="1"/>
              <a:t>Refer</a:t>
            </a:r>
            <a:r>
              <a:rPr lang="de-DE" dirty="0"/>
              <a:t> </a:t>
            </a:r>
            <a:r>
              <a:rPr lang="de-DE" dirty="0" err="1"/>
              <a:t>to</a:t>
            </a:r>
            <a:r>
              <a:rPr lang="de-DE" dirty="0"/>
              <a:t> </a:t>
            </a:r>
            <a:r>
              <a:rPr lang="de-DE" dirty="0" err="1"/>
              <a:t>the</a:t>
            </a:r>
            <a:r>
              <a:rPr lang="de-DE" dirty="0"/>
              <a:t> </a:t>
            </a:r>
            <a:r>
              <a:rPr lang="de-DE" dirty="0" err="1"/>
              <a:t>Student_I.java</a:t>
            </a:r>
            <a:r>
              <a:rPr lang="de-DE" dirty="0"/>
              <a:t>, </a:t>
            </a:r>
            <a:r>
              <a:rPr lang="de-DE" dirty="0" err="1"/>
              <a:t>Person_I.java</a:t>
            </a:r>
            <a:r>
              <a:rPr lang="de-DE" dirty="0"/>
              <a:t> </a:t>
            </a:r>
            <a:r>
              <a:rPr lang="de-DE" dirty="0" err="1"/>
              <a:t>and</a:t>
            </a:r>
            <a:r>
              <a:rPr lang="de-DE" dirty="0"/>
              <a:t> </a:t>
            </a:r>
            <a:r>
              <a:rPr lang="de-DE" dirty="0" err="1"/>
              <a:t>InheritanceSample.java</a:t>
            </a:r>
            <a:r>
              <a:rPr lang="de-DE" dirty="0"/>
              <a:t> sample </a:t>
            </a:r>
            <a:r>
              <a:rPr lang="de-DE" dirty="0" err="1"/>
              <a:t>code</a:t>
            </a:r>
            <a:r>
              <a:rPr lang="de-DE" dirty="0"/>
              <a:t> </a:t>
            </a:r>
            <a:r>
              <a:rPr lang="de-DE" dirty="0" err="1"/>
              <a:t>inside</a:t>
            </a:r>
            <a:r>
              <a:rPr lang="de-DE" dirty="0"/>
              <a:t> </a:t>
            </a:r>
            <a:r>
              <a:rPr lang="de-DE" dirty="0" err="1"/>
              <a:t>package</a:t>
            </a:r>
            <a:r>
              <a:rPr lang="de-DE" dirty="0"/>
              <a:t> </a:t>
            </a:r>
            <a:r>
              <a:rPr lang="en-US" i="1" dirty="0"/>
              <a:t>sef.module6.sample.</a:t>
            </a:r>
            <a:endParaRPr lang="de-DE" dirty="0"/>
          </a:p>
          <a:p>
            <a:r>
              <a:rPr lang="en-US" dirty="0"/>
              <a:t>Explain to the participants how method announce() in Student class calls announce() method from class Person using keyword ‘super’</a:t>
            </a:r>
          </a:p>
        </p:txBody>
      </p:sp>
    </p:spTree>
    <p:extLst>
      <p:ext uri="{BB962C8B-B14F-4D97-AF65-F5344CB8AC3E}">
        <p14:creationId xmlns:p14="http://schemas.microsoft.com/office/powerpoint/2010/main" val="41073277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9"/>
          <p:cNvSpPr>
            <a:spLocks noGrp="1" noChangeArrowheads="1"/>
          </p:cNvSpPr>
          <p:nvPr>
            <p:ph type="hdr" sz="quarter"/>
          </p:nvPr>
        </p:nvSpPr>
        <p:spPr>
          <a:noFill/>
        </p:spPr>
        <p:txBody>
          <a:bodyPr/>
          <a:lstStyle/>
          <a:p>
            <a:r>
              <a:rPr lang="en-US"/>
              <a:t>ADF Java (Z16325) Module 3: Language Fundamentals</a:t>
            </a:r>
          </a:p>
        </p:txBody>
      </p:sp>
      <p:sp>
        <p:nvSpPr>
          <p:cNvPr id="40963" name="Rectangle 10"/>
          <p:cNvSpPr>
            <a:spLocks noGrp="1" noChangeArrowheads="1"/>
          </p:cNvSpPr>
          <p:nvPr>
            <p:ph type="dt" sz="quarter" idx="1"/>
          </p:nvPr>
        </p:nvSpPr>
        <p:spPr>
          <a:noFill/>
        </p:spPr>
        <p:txBody>
          <a:bodyPr/>
          <a:lstStyle/>
          <a:p>
            <a:r>
              <a:rPr lang="en-US"/>
              <a:t>M3 - Language Fundamentals.ppt</a:t>
            </a:r>
          </a:p>
        </p:txBody>
      </p:sp>
      <p:sp>
        <p:nvSpPr>
          <p:cNvPr id="40964" name="Rectangle 11"/>
          <p:cNvSpPr>
            <a:spLocks noGrp="1" noChangeArrowheads="1"/>
          </p:cNvSpPr>
          <p:nvPr>
            <p:ph type="ftr" sz="quarter" idx="4"/>
          </p:nvPr>
        </p:nvSpPr>
        <p:spPr>
          <a:noFill/>
        </p:spPr>
        <p:txBody>
          <a:bodyPr/>
          <a:lstStyle/>
          <a:p>
            <a:r>
              <a:rPr lang="en-US"/>
              <a:t>Copyright © 2011 Accenture All Rights Reserved.</a:t>
            </a:r>
          </a:p>
        </p:txBody>
      </p:sp>
      <p:sp>
        <p:nvSpPr>
          <p:cNvPr id="40965" name="Rectangle 12"/>
          <p:cNvSpPr>
            <a:spLocks noGrp="1" noChangeArrowheads="1"/>
          </p:cNvSpPr>
          <p:nvPr>
            <p:ph type="sldNum" sz="quarter" idx="5"/>
          </p:nvPr>
        </p:nvSpPr>
        <p:spPr>
          <a:noFill/>
        </p:spPr>
        <p:txBody>
          <a:bodyPr/>
          <a:lstStyle/>
          <a:p>
            <a:fld id="{D43CDDCD-B35A-4194-AEB8-5AF2F41913F2}" type="slidenum">
              <a:rPr lang="en-US" smtClean="0"/>
              <a:pPr/>
              <a:t>9</a:t>
            </a:fld>
            <a:endParaRPr lang="en-US"/>
          </a:p>
        </p:txBody>
      </p:sp>
      <p:sp>
        <p:nvSpPr>
          <p:cNvPr id="40966" name="Rectangle 4"/>
          <p:cNvSpPr>
            <a:spLocks noGrp="1" noRot="1" noChangeAspect="1" noChangeArrowheads="1" noTextEdit="1"/>
          </p:cNvSpPr>
          <p:nvPr>
            <p:ph type="sldImg"/>
          </p:nvPr>
        </p:nvSpPr>
        <p:spPr>
          <a:ln/>
        </p:spPr>
      </p:sp>
      <p:sp>
        <p:nvSpPr>
          <p:cNvPr id="40967" name="Rectangle 5"/>
          <p:cNvSpPr>
            <a:spLocks noGrp="1" noChangeArrowheads="1"/>
          </p:cNvSpPr>
          <p:nvPr>
            <p:ph type="body" idx="1"/>
          </p:nvPr>
        </p:nvSpPr>
        <p:spPr>
          <a:ln w="9525"/>
        </p:spPr>
        <p:txBody>
          <a:bodyPr/>
          <a:lstStyle/>
          <a:p>
            <a:pPr eaLnBrk="1" hangingPunct="1">
              <a:spcBef>
                <a:spcPts val="363"/>
              </a:spcBef>
              <a:defRPr/>
            </a:pPr>
            <a:r>
              <a:rPr lang="en-US" b="1" dirty="0">
                <a:latin typeface="Arial" pitchFamily="34" charset="0"/>
              </a:rPr>
              <a:t>Activity Duration:</a:t>
            </a:r>
            <a:endParaRPr lang="en-US" dirty="0">
              <a:latin typeface="Arial" pitchFamily="34" charset="0"/>
            </a:endParaRPr>
          </a:p>
          <a:p>
            <a:pPr eaLnBrk="1" hangingPunct="1">
              <a:spcBef>
                <a:spcPts val="363"/>
              </a:spcBef>
              <a:defRPr/>
            </a:pPr>
            <a:r>
              <a:rPr lang="en-US" b="1" dirty="0">
                <a:latin typeface="Arial" pitchFamily="34" charset="0"/>
              </a:rPr>
              <a:t>Focus:</a:t>
            </a:r>
            <a:r>
              <a:rPr lang="en-US" dirty="0">
                <a:latin typeface="Arial" pitchFamily="34" charset="0"/>
              </a:rPr>
              <a:t> Activity 1 – Inheritance</a:t>
            </a:r>
          </a:p>
          <a:p>
            <a:pPr>
              <a:defRPr/>
            </a:pPr>
            <a:r>
              <a:rPr lang="en-US" b="1" dirty="0">
                <a:latin typeface="Arial" pitchFamily="34" charset="0"/>
              </a:rPr>
              <a:t>Key Message: </a:t>
            </a:r>
            <a:r>
              <a:rPr lang="en-US" dirty="0">
                <a:latin typeface="Arial" pitchFamily="34" charset="0"/>
              </a:rPr>
              <a:t>NA</a:t>
            </a:r>
          </a:p>
          <a:p>
            <a:pPr eaLnBrk="1" hangingPunct="1">
              <a:spcBef>
                <a:spcPts val="363"/>
              </a:spcBef>
              <a:defRPr/>
            </a:pPr>
            <a:r>
              <a:rPr lang="en-US" b="1" dirty="0">
                <a:latin typeface="Arial" pitchFamily="34" charset="0"/>
              </a:rPr>
              <a:t>Note to Instructor: </a:t>
            </a:r>
            <a:r>
              <a:rPr lang="en-US" dirty="0"/>
              <a:t>This activity is to be completed by Participants. Faculty will find completed activity in SEF - Facilitator Workspace (also available in SEF - Solution Workspace)</a:t>
            </a:r>
          </a:p>
          <a:p>
            <a:pPr>
              <a:defRPr/>
            </a:pPr>
            <a:r>
              <a:rPr lang="en-US" dirty="0"/>
              <a:t>Open package sef.module6.activity</a:t>
            </a:r>
          </a:p>
          <a:p>
            <a:pPr>
              <a:lnSpc>
                <a:spcPct val="150000"/>
              </a:lnSpc>
              <a:defRPr/>
            </a:pPr>
            <a:r>
              <a:rPr lang="en-US" dirty="0"/>
              <a:t>Ask participants to:</a:t>
            </a:r>
          </a:p>
          <a:p>
            <a:pPr marL="114300" indent="-114300">
              <a:lnSpc>
                <a:spcPct val="150000"/>
              </a:lnSpc>
              <a:buFont typeface="Arial" pitchFamily="34" charset="0"/>
              <a:buChar char="•"/>
              <a:defRPr/>
            </a:pPr>
            <a:r>
              <a:rPr lang="en-US" sz="1100" dirty="0"/>
              <a:t>Open file Person_I.java and complete the code as mentioned in it.</a:t>
            </a:r>
          </a:p>
          <a:p>
            <a:pPr marL="114300" indent="-114300">
              <a:lnSpc>
                <a:spcPct val="150000"/>
              </a:lnSpc>
              <a:buFont typeface="Arial" pitchFamily="34" charset="0"/>
              <a:buChar char="•"/>
              <a:defRPr/>
            </a:pPr>
            <a:r>
              <a:rPr lang="en-US" sz="1100" dirty="0"/>
              <a:t>Open file Employee_I.java and complete the code as mentioned in it.</a:t>
            </a:r>
          </a:p>
          <a:p>
            <a:pPr marL="114300" indent="-114300">
              <a:lnSpc>
                <a:spcPct val="150000"/>
              </a:lnSpc>
              <a:buFont typeface="Arial" pitchFamily="34" charset="0"/>
              <a:buChar char="•"/>
              <a:defRPr/>
            </a:pPr>
            <a:r>
              <a:rPr lang="en-US" sz="1100" dirty="0"/>
              <a:t>Open file InheritanceActivity.java and complete the code as mentioned in it.</a:t>
            </a:r>
          </a:p>
          <a:p>
            <a:pPr marL="114300" indent="-114300">
              <a:lnSpc>
                <a:spcPct val="150000"/>
              </a:lnSpc>
              <a:buFont typeface="Arial" pitchFamily="34" charset="0"/>
              <a:buChar char="•"/>
              <a:defRPr/>
            </a:pPr>
            <a:r>
              <a:rPr lang="en-US" sz="1100" dirty="0"/>
              <a:t>Run InheritanceActivity.java as java application to see the output.</a:t>
            </a:r>
          </a:p>
          <a:p>
            <a:pPr>
              <a:defRPr/>
            </a:pPr>
            <a:r>
              <a:rPr lang="en-US" b="1" dirty="0"/>
              <a:t>Transition: </a:t>
            </a:r>
          </a:p>
          <a:p>
            <a:pPr>
              <a:defRPr/>
            </a:pPr>
            <a:r>
              <a:rPr lang="en-US" dirty="0"/>
              <a:t>Let’s look at the concept of overloading and overriding a method. </a:t>
            </a:r>
          </a:p>
        </p:txBody>
      </p:sp>
    </p:spTree>
    <p:extLst>
      <p:ext uri="{BB962C8B-B14F-4D97-AF65-F5344CB8AC3E}">
        <p14:creationId xmlns:p14="http://schemas.microsoft.com/office/powerpoint/2010/main" val="2376026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77CD2-BF46-4463-AC90-569B6F7D36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E4C18B-591A-432D-9BED-A9319C34F8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27998B-0558-4002-BC66-8B52DB0E4948}"/>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08D7407-E0DC-4B43-A513-4AFD36855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27880-CCD8-467A-97CE-91E4F0C25387}"/>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426862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DA500-BF76-4DD1-87A6-4F776BCA14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93C4F1-A1DC-4268-BA40-52883D56341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1BEFAD-84BA-473E-9B01-6457AAF96DF3}"/>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BB676BB4-16D7-4BA6-850E-21420D470E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3BACAC-AFF9-470D-A10B-8724EAA95FD4}"/>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426152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B0EFA1-42AC-4860-9A6F-1D8D89EA51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07CF38-3C30-48B1-8BE3-6F25462876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5E6756-ADFF-47DD-9CC2-E4D3B9DDBBF6}"/>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B7EA758-9D04-481E-94E6-517D67DBBD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631D62-C021-4E00-8E44-D7D98F110F39}"/>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511285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4A74020-06D2-4184-9D53-084B2554FB3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Title 1"/>
          <p:cNvSpPr>
            <a:spLocks noGrp="1"/>
          </p:cNvSpPr>
          <p:nvPr>
            <p:ph type="ctrTitle" hasCustomPrompt="1"/>
          </p:nvPr>
        </p:nvSpPr>
        <p:spPr>
          <a:xfrm>
            <a:off x="7497635" y="625110"/>
            <a:ext cx="4343179" cy="2387600"/>
          </a:xfrm>
          <a:prstGeom prst="rect">
            <a:avLst/>
          </a:prstGeom>
        </p:spPr>
        <p:txBody>
          <a:bodyPr anchor="t">
            <a:normAutofit/>
          </a:bodyPr>
          <a:lstStyle>
            <a:lvl1pPr algn="l">
              <a:defRPr sz="3200">
                <a:solidFill>
                  <a:schemeClr val="bg1"/>
                </a:solidFill>
              </a:defRPr>
            </a:lvl1pPr>
          </a:lstStyle>
          <a:p>
            <a:r>
              <a:rPr lang="en-US"/>
              <a:t>Title</a:t>
            </a:r>
          </a:p>
        </p:txBody>
      </p:sp>
      <p:sp>
        <p:nvSpPr>
          <p:cNvPr id="12" name="Subtitle 2"/>
          <p:cNvSpPr>
            <a:spLocks noGrp="1"/>
          </p:cNvSpPr>
          <p:nvPr>
            <p:ph type="subTitle" idx="1" hasCustomPrompt="1"/>
          </p:nvPr>
        </p:nvSpPr>
        <p:spPr>
          <a:xfrm>
            <a:off x="7497636" y="2435464"/>
            <a:ext cx="2875280" cy="1655762"/>
          </a:xfrm>
          <a:prstGeom prst="rect">
            <a:avLst/>
          </a:prstGeom>
        </p:spPr>
        <p:txBody>
          <a:bodyPr/>
          <a:lstStyle>
            <a:lvl1pPr marL="0" indent="0" algn="l">
              <a:buNone/>
              <a:defRPr sz="2000" b="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grpSp>
        <p:nvGrpSpPr>
          <p:cNvPr id="7" name="Group 6"/>
          <p:cNvGrpSpPr/>
          <p:nvPr userDrawn="1"/>
        </p:nvGrpSpPr>
        <p:grpSpPr>
          <a:xfrm>
            <a:off x="422461" y="2646456"/>
            <a:ext cx="5852927" cy="4106199"/>
            <a:chOff x="422461" y="2646456"/>
            <a:chExt cx="5852927" cy="4106199"/>
          </a:xfrm>
        </p:grpSpPr>
        <p:sp>
          <p:nvSpPr>
            <p:cNvPr id="13" name="Freeform 5"/>
            <p:cNvSpPr>
              <a:spLocks/>
            </p:cNvSpPr>
            <p:nvPr userDrawn="1"/>
          </p:nvSpPr>
          <p:spPr bwMode="auto">
            <a:xfrm>
              <a:off x="2405469" y="4251087"/>
              <a:ext cx="3869919" cy="2501568"/>
            </a:xfrm>
            <a:custGeom>
              <a:avLst/>
              <a:gdLst>
                <a:gd name="T0" fmla="*/ 3374 w 3374"/>
                <a:gd name="T1" fmla="*/ 0 h 2181"/>
                <a:gd name="T2" fmla="*/ 0 w 3374"/>
                <a:gd name="T3" fmla="*/ 1398 h 2181"/>
                <a:gd name="T4" fmla="*/ 0 w 3374"/>
                <a:gd name="T5" fmla="*/ 2181 h 2181"/>
                <a:gd name="T6" fmla="*/ 3374 w 3374"/>
                <a:gd name="T7" fmla="*/ 782 h 2181"/>
                <a:gd name="T8" fmla="*/ 3374 w 3374"/>
                <a:gd name="T9" fmla="*/ 0 h 2181"/>
              </a:gdLst>
              <a:ahLst/>
              <a:cxnLst>
                <a:cxn ang="0">
                  <a:pos x="T0" y="T1"/>
                </a:cxn>
                <a:cxn ang="0">
                  <a:pos x="T2" y="T3"/>
                </a:cxn>
                <a:cxn ang="0">
                  <a:pos x="T4" y="T5"/>
                </a:cxn>
                <a:cxn ang="0">
                  <a:pos x="T6" y="T7"/>
                </a:cxn>
                <a:cxn ang="0">
                  <a:pos x="T8" y="T9"/>
                </a:cxn>
              </a:cxnLst>
              <a:rect l="0" t="0" r="r" b="b"/>
              <a:pathLst>
                <a:path w="3374" h="2181">
                  <a:moveTo>
                    <a:pt x="3374" y="0"/>
                  </a:moveTo>
                  <a:lnTo>
                    <a:pt x="0" y="1398"/>
                  </a:lnTo>
                  <a:lnTo>
                    <a:pt x="0" y="2181"/>
                  </a:lnTo>
                  <a:lnTo>
                    <a:pt x="3374" y="782"/>
                  </a:lnTo>
                  <a:lnTo>
                    <a:pt x="3374" y="0"/>
                  </a:lnTo>
                  <a:close/>
                </a:path>
              </a:pathLst>
            </a:custGeom>
            <a:gradFill>
              <a:gsLst>
                <a:gs pos="7000">
                  <a:srgbClr val="FF0000"/>
                </a:gs>
                <a:gs pos="100000">
                  <a:srgbClr val="A10026"/>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pic>
          <p:nvPicPr>
            <p:cNvPr id="14" name="Picture 13"/>
            <p:cNvPicPr>
              <a:picLocks noChangeAspect="1"/>
            </p:cNvPicPr>
            <p:nvPr userDrawn="1"/>
          </p:nvPicPr>
          <p:blipFill>
            <a:blip r:embed="rId3"/>
            <a:stretch>
              <a:fillRect/>
            </a:stretch>
          </p:blipFill>
          <p:spPr>
            <a:xfrm>
              <a:off x="422461" y="3759200"/>
              <a:ext cx="3695700" cy="2298700"/>
            </a:xfrm>
            <a:prstGeom prst="rect">
              <a:avLst/>
            </a:prstGeom>
          </p:spPr>
        </p:pic>
        <p:sp>
          <p:nvSpPr>
            <p:cNvPr id="15" name="Freeform 6"/>
            <p:cNvSpPr>
              <a:spLocks/>
            </p:cNvSpPr>
            <p:nvPr userDrawn="1"/>
          </p:nvSpPr>
          <p:spPr bwMode="auto">
            <a:xfrm>
              <a:off x="2405469" y="2646456"/>
              <a:ext cx="3869919" cy="2501568"/>
            </a:xfrm>
            <a:custGeom>
              <a:avLst/>
              <a:gdLst>
                <a:gd name="T0" fmla="*/ 3374 w 3374"/>
                <a:gd name="T1" fmla="*/ 2181 h 2181"/>
                <a:gd name="T2" fmla="*/ 0 w 3374"/>
                <a:gd name="T3" fmla="*/ 782 h 2181"/>
                <a:gd name="T4" fmla="*/ 0 w 3374"/>
                <a:gd name="T5" fmla="*/ 0 h 2181"/>
                <a:gd name="T6" fmla="*/ 3374 w 3374"/>
                <a:gd name="T7" fmla="*/ 1399 h 2181"/>
                <a:gd name="T8" fmla="*/ 3374 w 3374"/>
                <a:gd name="T9" fmla="*/ 2181 h 2181"/>
              </a:gdLst>
              <a:ahLst/>
              <a:cxnLst>
                <a:cxn ang="0">
                  <a:pos x="T0" y="T1"/>
                </a:cxn>
                <a:cxn ang="0">
                  <a:pos x="T2" y="T3"/>
                </a:cxn>
                <a:cxn ang="0">
                  <a:pos x="T4" y="T5"/>
                </a:cxn>
                <a:cxn ang="0">
                  <a:pos x="T6" y="T7"/>
                </a:cxn>
                <a:cxn ang="0">
                  <a:pos x="T8" y="T9"/>
                </a:cxn>
              </a:cxnLst>
              <a:rect l="0" t="0" r="r" b="b"/>
              <a:pathLst>
                <a:path w="3374" h="2181">
                  <a:moveTo>
                    <a:pt x="3374" y="2181"/>
                  </a:moveTo>
                  <a:lnTo>
                    <a:pt x="0" y="782"/>
                  </a:lnTo>
                  <a:lnTo>
                    <a:pt x="0" y="0"/>
                  </a:lnTo>
                  <a:lnTo>
                    <a:pt x="3374" y="1399"/>
                  </a:lnTo>
                  <a:lnTo>
                    <a:pt x="3374" y="2181"/>
                  </a:lnTo>
                  <a:close/>
                </a:path>
              </a:pathLst>
            </a:custGeom>
            <a:solidFill>
              <a:srgbClr val="FF0000"/>
            </a:solidFill>
            <a:ln w="65088" cap="rnd">
              <a:noFill/>
              <a:prstDash val="solid"/>
              <a:round/>
              <a:headEnd/>
              <a:tailEnd/>
            </a:ln>
            <a:effectLst/>
          </p:spPr>
          <p:txBody>
            <a:bodyPr vert="horz" wrap="square" lIns="91440" tIns="45720" rIns="91440" bIns="45720" numCol="1" anchor="t" anchorCtr="0" compatLnSpc="1">
              <a:prstTxWarp prst="textNoShape">
                <a:avLst/>
              </a:prstTxWarp>
            </a:bodyPr>
            <a:lstStyle/>
            <a:p>
              <a:endParaRPr lang="en-US"/>
            </a:p>
          </p:txBody>
        </p:sp>
      </p:grpSp>
      <p:pic>
        <p:nvPicPr>
          <p:cNvPr id="2" name="Picture 1"/>
          <p:cNvPicPr>
            <a:picLocks noChangeAspect="1"/>
          </p:cNvPicPr>
          <p:nvPr userDrawn="1"/>
        </p:nvPicPr>
        <p:blipFill>
          <a:blip r:embed="rId4"/>
          <a:stretch>
            <a:fillRect/>
          </a:stretch>
        </p:blipFill>
        <p:spPr>
          <a:xfrm>
            <a:off x="442913" y="287564"/>
            <a:ext cx="1922916" cy="766807"/>
          </a:xfrm>
          <a:prstGeom prst="rect">
            <a:avLst/>
          </a:prstGeom>
        </p:spPr>
      </p:pic>
    </p:spTree>
    <p:extLst>
      <p:ext uri="{BB962C8B-B14F-4D97-AF65-F5344CB8AC3E}">
        <p14:creationId xmlns:p14="http://schemas.microsoft.com/office/powerpoint/2010/main" val="27945352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sual on viole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12032" y="368301"/>
            <a:ext cx="7608216" cy="2264112"/>
          </a:xfrm>
          <a:prstGeom prst="rect">
            <a:avLst/>
          </a:prstGeom>
        </p:spPr>
        <p:txBody>
          <a:bodyPr>
            <a:noAutofit/>
          </a:bodyPr>
          <a:lstStyle>
            <a:lvl1pPr>
              <a:lnSpc>
                <a:spcPct val="80000"/>
              </a:lnSpc>
              <a:defRPr sz="6200">
                <a:solidFill>
                  <a:schemeClr val="bg1"/>
                </a:solidFill>
              </a:defRPr>
            </a:lvl1pPr>
          </a:lstStyle>
          <a:p>
            <a:r>
              <a:rPr lang="en-US"/>
              <a:t>CLICK TO EDIT</a:t>
            </a:r>
          </a:p>
        </p:txBody>
      </p:sp>
      <p:sp>
        <p:nvSpPr>
          <p:cNvPr id="10" name="Content Placeholder 2"/>
          <p:cNvSpPr>
            <a:spLocks noGrp="1"/>
          </p:cNvSpPr>
          <p:nvPr>
            <p:ph idx="1"/>
          </p:nvPr>
        </p:nvSpPr>
        <p:spPr>
          <a:xfrm>
            <a:off x="425681" y="2814763"/>
            <a:ext cx="4361004" cy="3447704"/>
          </a:xfrm>
          <a:prstGeom prst="rect">
            <a:avLst/>
          </a:prstGeom>
        </p:spPr>
        <p:txBody>
          <a:bodyPr anchor="b"/>
          <a:lstStyle>
            <a:lvl1pPr marL="0" indent="0">
              <a:lnSpc>
                <a:spcPct val="100000"/>
              </a:lnSpc>
              <a:spcBef>
                <a:spcPts val="0"/>
              </a:spcBef>
              <a:buNone/>
              <a:defRPr sz="2000">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lvl="0"/>
            <a:endParaRPr lang="en-US"/>
          </a:p>
        </p:txBody>
      </p:sp>
      <p:sp>
        <p:nvSpPr>
          <p:cNvPr id="11"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13" name="Rectangle 12">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pic>
        <p:nvPicPr>
          <p:cNvPr id="15" name="Picture 14"/>
          <p:cNvPicPr>
            <a:picLocks noChangeAspect="1"/>
          </p:cNvPicPr>
          <p:nvPr userDrawn="1"/>
        </p:nvPicPr>
        <p:blipFill>
          <a:blip r:embed="rId2"/>
          <a:stretch>
            <a:fillRect/>
          </a:stretch>
        </p:blipFill>
        <p:spPr>
          <a:xfrm>
            <a:off x="10481869" y="368300"/>
            <a:ext cx="1302144" cy="519260"/>
          </a:xfrm>
          <a:prstGeom prst="rect">
            <a:avLst/>
          </a:prstGeom>
        </p:spPr>
      </p:pic>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522870" y="1237448"/>
            <a:ext cx="7327713" cy="5489923"/>
          </a:xfrm>
          <a:prstGeom prst="rect">
            <a:avLst/>
          </a:prstGeom>
        </p:spPr>
      </p:pic>
    </p:spTree>
    <p:extLst>
      <p:ext uri="{BB962C8B-B14F-4D97-AF65-F5344CB8AC3E}">
        <p14:creationId xmlns:p14="http://schemas.microsoft.com/office/powerpoint/2010/main" val="27661220"/>
      </p:ext>
    </p:extLst>
  </p:cSld>
  <p:clrMapOvr>
    <a:masterClrMapping/>
  </p:clrMapOvr>
  <p:extLst mod="1">
    <p:ext uri="{DCECCB84-F9BA-43D5-87BE-67443E8EF086}">
      <p15:sldGuideLst xmlns:p15="http://schemas.microsoft.com/office/powerpoint/2012/main">
        <p15:guide id="1" orient="horz" pos="4156">
          <p15:clr>
            <a:srgbClr val="FBAE40"/>
          </p15:clr>
        </p15:guide>
        <p15:guide id="3" pos="742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a:spLocks noGrp="1"/>
          </p:cNvSpPr>
          <p:nvPr>
            <p:ph type="title" hasCustomPrompt="1"/>
          </p:nvPr>
        </p:nvSpPr>
        <p:spPr>
          <a:xfrm>
            <a:off x="412032" y="368301"/>
            <a:ext cx="7608216" cy="2264112"/>
          </a:xfrm>
          <a:prstGeom prst="rect">
            <a:avLst/>
          </a:prstGeom>
        </p:spPr>
        <p:txBody>
          <a:bodyPr>
            <a:noAutofit/>
          </a:bodyPr>
          <a:lstStyle>
            <a:lvl1pPr>
              <a:lnSpc>
                <a:spcPct val="80000"/>
              </a:lnSpc>
              <a:defRPr sz="6200">
                <a:solidFill>
                  <a:schemeClr val="bg1"/>
                </a:solidFill>
              </a:defRPr>
            </a:lvl1pPr>
          </a:lstStyle>
          <a:p>
            <a:r>
              <a:rPr lang="en-US"/>
              <a:t>CLICK TO EDIT</a:t>
            </a:r>
          </a:p>
        </p:txBody>
      </p:sp>
      <p:sp>
        <p:nvSpPr>
          <p:cNvPr id="6" name="Content Placeholder 2"/>
          <p:cNvSpPr>
            <a:spLocks noGrp="1"/>
          </p:cNvSpPr>
          <p:nvPr>
            <p:ph idx="1"/>
          </p:nvPr>
        </p:nvSpPr>
        <p:spPr>
          <a:xfrm>
            <a:off x="425681" y="2814763"/>
            <a:ext cx="4361004" cy="3447704"/>
          </a:xfrm>
          <a:prstGeom prst="rect">
            <a:avLst/>
          </a:prstGeom>
        </p:spPr>
        <p:txBody>
          <a:bodyPr anchor="b"/>
          <a:lstStyle>
            <a:lvl1pPr marL="0" indent="0">
              <a:lnSpc>
                <a:spcPct val="100000"/>
              </a:lnSpc>
              <a:spcBef>
                <a:spcPts val="0"/>
              </a:spcBef>
              <a:buNone/>
              <a:defRPr sz="2000">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lvl="0"/>
            <a:endParaRPr lang="en-US"/>
          </a:p>
        </p:txBody>
      </p:sp>
      <p:sp>
        <p:nvSpPr>
          <p:cNvPr id="7"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8" name="Rectangle 7">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pic>
        <p:nvPicPr>
          <p:cNvPr id="9" name="Picture 8"/>
          <p:cNvPicPr>
            <a:picLocks noChangeAspect="1"/>
          </p:cNvPicPr>
          <p:nvPr userDrawn="1"/>
        </p:nvPicPr>
        <p:blipFill>
          <a:blip r:embed="rId2"/>
          <a:stretch>
            <a:fillRect/>
          </a:stretch>
        </p:blipFill>
        <p:spPr>
          <a:xfrm>
            <a:off x="10481869" y="368300"/>
            <a:ext cx="1302144" cy="519260"/>
          </a:xfrm>
          <a:prstGeom prst="rect">
            <a:avLst/>
          </a:prstGeom>
        </p:spPr>
      </p:pic>
    </p:spTree>
    <p:extLst>
      <p:ext uri="{BB962C8B-B14F-4D97-AF65-F5344CB8AC3E}">
        <p14:creationId xmlns:p14="http://schemas.microsoft.com/office/powerpoint/2010/main" val="1328954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D267C3-F105-4B19-8059-490DB1F20ECB}"/>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p:cNvSpPr>
            <a:spLocks noGrp="1"/>
          </p:cNvSpPr>
          <p:nvPr>
            <p:ph type="title" hasCustomPrompt="1"/>
          </p:nvPr>
        </p:nvSpPr>
        <p:spPr>
          <a:xfrm>
            <a:off x="425680" y="3751898"/>
            <a:ext cx="6188479" cy="2852737"/>
          </a:xfrm>
          <a:prstGeom prst="rect">
            <a:avLst/>
          </a:prstGeom>
        </p:spPr>
        <p:txBody>
          <a:bodyPr anchor="t">
            <a:normAutofit/>
          </a:bodyPr>
          <a:lstStyle>
            <a:lvl1pPr>
              <a:defRPr sz="5400">
                <a:solidFill>
                  <a:schemeClr val="bg1"/>
                </a:solidFill>
              </a:defRPr>
            </a:lvl1pPr>
          </a:lstStyle>
          <a:p>
            <a:r>
              <a:rPr lang="en-US"/>
              <a:t>CLICK TO EDIT MASTER TITLE STYLE</a:t>
            </a:r>
          </a:p>
        </p:txBody>
      </p:sp>
      <p:sp>
        <p:nvSpPr>
          <p:cNvPr id="11" name="Text Placeholder 2"/>
          <p:cNvSpPr>
            <a:spLocks noGrp="1"/>
          </p:cNvSpPr>
          <p:nvPr>
            <p:ph type="body" idx="1" hasCustomPrompt="1"/>
          </p:nvPr>
        </p:nvSpPr>
        <p:spPr>
          <a:xfrm>
            <a:off x="7345237" y="472712"/>
            <a:ext cx="4309733" cy="2372088"/>
          </a:xfrm>
          <a:prstGeom prst="rect">
            <a:avLst/>
          </a:prstGeom>
        </p:spPr>
        <p:txBody>
          <a:bodyPr/>
          <a:lstStyle>
            <a:lvl1pPr marL="0" indent="0" algn="l" defTabSz="914400" rtl="0" eaLnBrk="1" latinLnBrk="0" hangingPunct="1">
              <a:lnSpc>
                <a:spcPct val="90000"/>
              </a:lnSpc>
              <a:spcBef>
                <a:spcPct val="0"/>
              </a:spcBef>
              <a:buNone/>
              <a:defRPr lang="en-US" sz="3200" kern="1200" dirty="0" smtClean="0">
                <a:solidFill>
                  <a:schemeClr val="bg1"/>
                </a:solidFill>
                <a:latin typeface="+mj-lt"/>
                <a:ea typeface="+mj-ea"/>
                <a:cs typeface="+mj-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Title</a:t>
            </a:r>
          </a:p>
        </p:txBody>
      </p:sp>
      <p:pic>
        <p:nvPicPr>
          <p:cNvPr id="13" name="Picture 12"/>
          <p:cNvPicPr>
            <a:picLocks noChangeAspect="1"/>
          </p:cNvPicPr>
          <p:nvPr userDrawn="1"/>
        </p:nvPicPr>
        <p:blipFill>
          <a:blip r:embed="rId2"/>
          <a:stretch>
            <a:fillRect/>
          </a:stretch>
        </p:blipFill>
        <p:spPr>
          <a:xfrm>
            <a:off x="442913" y="287564"/>
            <a:ext cx="1922916" cy="766807"/>
          </a:xfrm>
          <a:prstGeom prst="rect">
            <a:avLst/>
          </a:prstGeom>
        </p:spPr>
      </p:pic>
    </p:spTree>
    <p:extLst>
      <p:ext uri="{BB962C8B-B14F-4D97-AF65-F5344CB8AC3E}">
        <p14:creationId xmlns:p14="http://schemas.microsoft.com/office/powerpoint/2010/main" val="27303890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ap +2">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67D267C3-F105-4B19-8059-490DB1F20ECB}"/>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rotWithShape="1">
          <a:blip r:embed="rId2" cstate="email">
            <a:alphaModFix amt="70000"/>
            <a:extLst>
              <a:ext uri="{28A0092B-C50C-407E-A947-70E740481C1C}">
                <a14:useLocalDpi xmlns:a14="http://schemas.microsoft.com/office/drawing/2010/main"/>
              </a:ext>
            </a:extLst>
          </a:blip>
          <a:srcRect/>
          <a:stretch/>
        </p:blipFill>
        <p:spPr>
          <a:xfrm>
            <a:off x="6457333" y="-287867"/>
            <a:ext cx="5751600" cy="7145867"/>
          </a:xfrm>
          <a:prstGeom prst="rect">
            <a:avLst/>
          </a:prstGeom>
        </p:spPr>
      </p:pic>
      <p:sp>
        <p:nvSpPr>
          <p:cNvPr id="25" name="Title 1"/>
          <p:cNvSpPr>
            <a:spLocks noGrp="1"/>
          </p:cNvSpPr>
          <p:nvPr>
            <p:ph type="title" hasCustomPrompt="1"/>
          </p:nvPr>
        </p:nvSpPr>
        <p:spPr>
          <a:xfrm>
            <a:off x="436880" y="368300"/>
            <a:ext cx="7608216" cy="1030357"/>
          </a:xfrm>
          <a:prstGeom prst="rect">
            <a:avLst/>
          </a:prstGeom>
        </p:spPr>
        <p:txBody>
          <a:bodyPr/>
          <a:lstStyle>
            <a:lvl1pPr>
              <a:defRPr>
                <a:solidFill>
                  <a:schemeClr val="bg1"/>
                </a:solidFill>
              </a:defRPr>
            </a:lvl1pPr>
          </a:lstStyle>
          <a:p>
            <a:r>
              <a:rPr lang="en-US"/>
              <a:t>CLICK TO EDIT MASTER TITLE STYLE</a:t>
            </a:r>
          </a:p>
        </p:txBody>
      </p:sp>
      <p:sp>
        <p:nvSpPr>
          <p:cNvPr id="26" name="TextBox 25"/>
          <p:cNvSpPr txBox="1"/>
          <p:nvPr userDrawn="1"/>
        </p:nvSpPr>
        <p:spPr>
          <a:xfrm>
            <a:off x="8178967" y="2977457"/>
            <a:ext cx="589280" cy="289519"/>
          </a:xfrm>
          <a:prstGeom prst="rect">
            <a:avLst/>
          </a:prstGeom>
        </p:spPr>
        <p:txBody>
          <a:bodyPr vert="horz" wrap="square" lIns="91440" tIns="45720" rIns="91440" bIns="45720" rtlCol="0">
            <a:normAutofit/>
          </a:bodyPr>
          <a:lstStyle/>
          <a:p>
            <a:r>
              <a:rPr lang="en-US" sz="1200" b="0">
                <a:latin typeface="+mj-lt"/>
              </a:rPr>
              <a:t>UK</a:t>
            </a:r>
          </a:p>
        </p:txBody>
      </p:sp>
      <p:sp>
        <p:nvSpPr>
          <p:cNvPr id="27" name="TextBox 26"/>
          <p:cNvSpPr txBox="1"/>
          <p:nvPr userDrawn="1"/>
        </p:nvSpPr>
        <p:spPr>
          <a:xfrm>
            <a:off x="9236834" y="3392595"/>
            <a:ext cx="1026160" cy="304800"/>
          </a:xfrm>
          <a:prstGeom prst="rect">
            <a:avLst/>
          </a:prstGeom>
        </p:spPr>
        <p:txBody>
          <a:bodyPr vert="horz" wrap="square" lIns="91440" tIns="45720" rIns="91440" bIns="45720" rtlCol="0">
            <a:normAutofit/>
          </a:bodyPr>
          <a:lstStyle/>
          <a:p>
            <a:r>
              <a:rPr lang="en-US" sz="1200" b="0">
                <a:latin typeface="+mj-lt"/>
              </a:rPr>
              <a:t>Germany</a:t>
            </a:r>
          </a:p>
        </p:txBody>
      </p:sp>
      <p:sp>
        <p:nvSpPr>
          <p:cNvPr id="28" name="TextBox 27"/>
          <p:cNvSpPr txBox="1"/>
          <p:nvPr userDrawn="1"/>
        </p:nvSpPr>
        <p:spPr>
          <a:xfrm>
            <a:off x="11230155" y="5899575"/>
            <a:ext cx="1026160" cy="304800"/>
          </a:xfrm>
          <a:prstGeom prst="rect">
            <a:avLst/>
          </a:prstGeom>
        </p:spPr>
        <p:txBody>
          <a:bodyPr vert="horz" wrap="square" lIns="91440" tIns="45720" rIns="91440" bIns="45720" rtlCol="0">
            <a:normAutofit/>
          </a:bodyPr>
          <a:lstStyle/>
          <a:p>
            <a:r>
              <a:rPr lang="en-US" sz="1200" b="0">
                <a:latin typeface="+mj-lt"/>
              </a:rPr>
              <a:t>Greece</a:t>
            </a:r>
          </a:p>
        </p:txBody>
      </p:sp>
      <p:sp>
        <p:nvSpPr>
          <p:cNvPr id="29" name="TextBox 28"/>
          <p:cNvSpPr txBox="1"/>
          <p:nvPr userDrawn="1"/>
        </p:nvSpPr>
        <p:spPr>
          <a:xfrm>
            <a:off x="10986705" y="2415095"/>
            <a:ext cx="1026160" cy="304800"/>
          </a:xfrm>
          <a:prstGeom prst="rect">
            <a:avLst/>
          </a:prstGeom>
        </p:spPr>
        <p:txBody>
          <a:bodyPr vert="horz" wrap="square" lIns="91440" tIns="45720" rIns="91440" bIns="45720" rtlCol="0">
            <a:normAutofit/>
          </a:bodyPr>
          <a:lstStyle/>
          <a:p>
            <a:r>
              <a:rPr lang="en-US" sz="1200" b="0">
                <a:solidFill>
                  <a:srgbClr val="FF0000"/>
                </a:solidFill>
                <a:latin typeface="+mj-lt"/>
              </a:rPr>
              <a:t>Latvia</a:t>
            </a:r>
          </a:p>
        </p:txBody>
      </p:sp>
      <p:sp>
        <p:nvSpPr>
          <p:cNvPr id="30" name="TextBox 29"/>
          <p:cNvSpPr txBox="1"/>
          <p:nvPr userDrawn="1"/>
        </p:nvSpPr>
        <p:spPr>
          <a:xfrm>
            <a:off x="9827807" y="2276453"/>
            <a:ext cx="1026160" cy="304800"/>
          </a:xfrm>
          <a:prstGeom prst="rect">
            <a:avLst/>
          </a:prstGeom>
        </p:spPr>
        <p:txBody>
          <a:bodyPr vert="horz" wrap="square" lIns="91440" tIns="45720" rIns="91440" bIns="45720" rtlCol="0">
            <a:normAutofit/>
          </a:bodyPr>
          <a:lstStyle/>
          <a:p>
            <a:r>
              <a:rPr lang="en-US" sz="1200" b="0">
                <a:latin typeface="+mj-lt"/>
              </a:rPr>
              <a:t>Sweden</a:t>
            </a:r>
          </a:p>
        </p:txBody>
      </p:sp>
      <p:sp>
        <p:nvSpPr>
          <p:cNvPr id="31" name="TextBox 30"/>
          <p:cNvSpPr txBox="1"/>
          <p:nvPr userDrawn="1"/>
        </p:nvSpPr>
        <p:spPr>
          <a:xfrm>
            <a:off x="10926942" y="1502177"/>
            <a:ext cx="1026160" cy="304800"/>
          </a:xfrm>
          <a:prstGeom prst="rect">
            <a:avLst/>
          </a:prstGeom>
        </p:spPr>
        <p:txBody>
          <a:bodyPr vert="horz" wrap="square" lIns="91440" tIns="45720" rIns="91440" bIns="45720" rtlCol="0">
            <a:normAutofit/>
          </a:bodyPr>
          <a:lstStyle/>
          <a:p>
            <a:r>
              <a:rPr lang="en-US" sz="1200" b="0">
                <a:latin typeface="+mj-lt"/>
              </a:rPr>
              <a:t>Finland</a:t>
            </a:r>
          </a:p>
        </p:txBody>
      </p:sp>
      <p:sp>
        <p:nvSpPr>
          <p:cNvPr id="34" name="Content Placeholder 2">
            <a:extLst>
              <a:ext uri="{FF2B5EF4-FFF2-40B4-BE49-F238E27FC236}">
                <a16:creationId xmlns:a16="http://schemas.microsoft.com/office/drawing/2014/main" id="{752F5D99-DF95-4A95-B88D-3858B816D2EB}"/>
              </a:ext>
            </a:extLst>
          </p:cNvPr>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35" name="Content Placeholder 2">
            <a:extLst>
              <a:ext uri="{FF2B5EF4-FFF2-40B4-BE49-F238E27FC236}">
                <a16:creationId xmlns:a16="http://schemas.microsoft.com/office/drawing/2014/main" id="{3D16208B-7C7C-41E9-A6E3-5C4A0F7A0134}"/>
              </a:ext>
            </a:extLst>
          </p:cNvPr>
          <p:cNvSpPr>
            <a:spLocks noGrp="1"/>
          </p:cNvSpPr>
          <p:nvPr>
            <p:ph idx="14" hasCustomPrompt="1"/>
          </p:nvPr>
        </p:nvSpPr>
        <p:spPr>
          <a:xfrm>
            <a:off x="4540158"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39"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40" name="Rectangle 39">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spTree>
    <p:extLst>
      <p:ext uri="{BB962C8B-B14F-4D97-AF65-F5344CB8AC3E}">
        <p14:creationId xmlns:p14="http://schemas.microsoft.com/office/powerpoint/2010/main" val="1235721755"/>
      </p:ext>
    </p:extLst>
  </p:cSld>
  <p:clrMapOvr>
    <a:masterClrMapping/>
  </p:clrMapOvr>
  <p:extLst mod="1">
    <p:ext uri="{DCECCB84-F9BA-43D5-87BE-67443E8EF086}">
      <p15:sldGuideLst xmlns:p15="http://schemas.microsoft.com/office/powerpoint/2012/main">
        <p15:guide id="1" orient="horz" pos="23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1">
    <p:spTree>
      <p:nvGrpSpPr>
        <p:cNvPr id="1" name=""/>
        <p:cNvGrpSpPr/>
        <p:nvPr/>
      </p:nvGrpSpPr>
      <p:grpSpPr>
        <a:xfrm>
          <a:off x="0" y="0"/>
          <a:ext cx="0" cy="0"/>
          <a:chOff x="0" y="0"/>
          <a:chExt cx="0" cy="0"/>
        </a:xfrm>
      </p:grpSpPr>
      <p:sp>
        <p:nvSpPr>
          <p:cNvPr id="9" name="Content Placeholder 2"/>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13"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14" name="Straight Connector 13"/>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itle 5">
            <a:extLst>
              <a:ext uri="{FF2B5EF4-FFF2-40B4-BE49-F238E27FC236}">
                <a16:creationId xmlns:a16="http://schemas.microsoft.com/office/drawing/2014/main" id="{6F50C221-C5BF-4195-812B-6187E5AA6B2B}"/>
              </a:ext>
            </a:extLst>
          </p:cNvPr>
          <p:cNvSpPr>
            <a:spLocks noGrp="1"/>
          </p:cNvSpPr>
          <p:nvPr>
            <p:ph type="title" hasCustomPrompt="1"/>
          </p:nvPr>
        </p:nvSpPr>
        <p:spPr>
          <a:xfrm>
            <a:off x="436880" y="368300"/>
            <a:ext cx="7608216" cy="1016709"/>
          </a:xfrm>
          <a:prstGeom prst="rect">
            <a:avLst/>
          </a:prstGeom>
        </p:spPr>
        <p:txBody>
          <a:bodyPr>
            <a:normAutofit/>
          </a:bodyPr>
          <a:lstStyle>
            <a:lvl1pPr>
              <a:lnSpc>
                <a:spcPct val="80000"/>
              </a:lnSpc>
              <a:defRPr sz="4000"/>
            </a:lvl1pPr>
          </a:lstStyle>
          <a:p>
            <a:r>
              <a:rPr lang="en-US"/>
              <a:t>CLICK TO EDIT MASTER TITLE STYLE</a:t>
            </a:r>
          </a:p>
        </p:txBody>
      </p:sp>
      <p:sp>
        <p:nvSpPr>
          <p:cNvPr id="18"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3677485266"/>
      </p:ext>
    </p:extLst>
  </p:cSld>
  <p:clrMapOvr>
    <a:masterClrMapping/>
  </p:clrMapOvr>
  <p:extLst mod="1">
    <p:ext uri="{DCECCB84-F9BA-43D5-87BE-67443E8EF086}">
      <p15:sldGuideLst xmlns:p15="http://schemas.microsoft.com/office/powerpoint/2012/main">
        <p15:guide id="1" pos="3840">
          <p15:clr>
            <a:srgbClr val="FBAE40"/>
          </p15:clr>
        </p15:guide>
        <p15:guide id="2" orient="horz" pos="4156">
          <p15:clr>
            <a:srgbClr val="FBAE40"/>
          </p15:clr>
        </p15:guide>
        <p15:guide id="3" pos="3940">
          <p15:clr>
            <a:srgbClr val="FBAE40"/>
          </p15:clr>
        </p15:guide>
        <p15:guide id="4" orient="horz" pos="23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62152-0535-2C4E-B64A-F1363EBC93EB}"/>
              </a:ext>
            </a:extLst>
          </p:cNvPr>
          <p:cNvSpPr>
            <a:spLocks noGrp="1"/>
          </p:cNvSpPr>
          <p:nvPr>
            <p:ph type="title" hasCustomPrompt="1"/>
          </p:nvPr>
        </p:nvSpPr>
        <p:spPr/>
        <p:txBody>
          <a:bodyPr/>
          <a:lstStyle/>
          <a:p>
            <a:r>
              <a:rPr lang="en-US" dirty="0"/>
              <a:t>CLICK TO EDIT MASTER TITLE STYLE</a:t>
            </a:r>
          </a:p>
        </p:txBody>
      </p:sp>
      <p:sp>
        <p:nvSpPr>
          <p:cNvPr id="3" name="Slide Number Placeholder 2">
            <a:extLst>
              <a:ext uri="{FF2B5EF4-FFF2-40B4-BE49-F238E27FC236}">
                <a16:creationId xmlns:a16="http://schemas.microsoft.com/office/drawing/2014/main" id="{D1E73AA9-2314-5744-A265-251AC0D3CF1B}"/>
              </a:ext>
            </a:extLst>
          </p:cNvPr>
          <p:cNvSpPr>
            <a:spLocks noGrp="1"/>
          </p:cNvSpPr>
          <p:nvPr>
            <p:ph type="sldNum" sz="quarter" idx="10"/>
          </p:nvPr>
        </p:nvSpPr>
        <p:spPr/>
        <p:txBody>
          <a:bodyPr/>
          <a:lstStyle/>
          <a:p>
            <a:fld id="{0D03E1BA-4E8B-4FE6-B973-ABE274ACFB99}" type="slidenum">
              <a:rPr lang="en-US" smtClean="0"/>
              <a:pPr/>
              <a:t>‹#›</a:t>
            </a:fld>
            <a:endParaRPr lang="en-US"/>
          </a:p>
        </p:txBody>
      </p:sp>
      <p:sp>
        <p:nvSpPr>
          <p:cNvPr id="4" name="Content Placeholder 2">
            <a:extLst>
              <a:ext uri="{FF2B5EF4-FFF2-40B4-BE49-F238E27FC236}">
                <a16:creationId xmlns:a16="http://schemas.microsoft.com/office/drawing/2014/main" id="{D1F0A8A3-3D38-D241-A654-2633CFA9E2E0}"/>
              </a:ext>
            </a:extLst>
          </p:cNvPr>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5" name="Content Placeholder 2">
            <a:extLst>
              <a:ext uri="{FF2B5EF4-FFF2-40B4-BE49-F238E27FC236}">
                <a16:creationId xmlns:a16="http://schemas.microsoft.com/office/drawing/2014/main" id="{750CF3CF-AAF8-444C-87E5-D72B27800E9D}"/>
              </a:ext>
            </a:extLst>
          </p:cNvPr>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sp>
        <p:nvSpPr>
          <p:cNvPr id="6" name="TextBox 5">
            <a:extLst>
              <a:ext uri="{FF2B5EF4-FFF2-40B4-BE49-F238E27FC236}">
                <a16:creationId xmlns:a16="http://schemas.microsoft.com/office/drawing/2014/main" id="{A6246A0D-51B6-5A45-9FF1-B4549922C668}"/>
              </a:ext>
            </a:extLst>
          </p:cNvPr>
          <p:cNvSpPr txBox="1"/>
          <p:nvPr userDrawn="1"/>
        </p:nvSpPr>
        <p:spPr>
          <a:xfrm>
            <a:off x="8896043" y="1246637"/>
            <a:ext cx="2878035" cy="396240"/>
          </a:xfrm>
          <a:prstGeom prst="rect">
            <a:avLst/>
          </a:prstGeom>
        </p:spPr>
        <p:txBody>
          <a:bodyPr vert="horz" wrap="square" lIns="0" tIns="0" rIns="0" bIns="0" rtlCol="0" anchor="b">
            <a:normAutofit/>
          </a:bodyPr>
          <a:lstStyle/>
          <a:p>
            <a:pPr algn="r"/>
            <a:r>
              <a:rPr lang="en-US" sz="1100" dirty="0">
                <a:latin typeface="+mj-lt"/>
              </a:rPr>
              <a:t>Visit us </a:t>
            </a:r>
            <a:r>
              <a:rPr lang="en-US" sz="1100" dirty="0">
                <a:solidFill>
                  <a:srgbClr val="FF0000"/>
                </a:solidFill>
                <a:latin typeface="+mj-lt"/>
              </a:rPr>
              <a:t>@ </a:t>
            </a:r>
            <a:r>
              <a:rPr lang="en-US" sz="1100" u="sng" dirty="0">
                <a:solidFill>
                  <a:srgbClr val="FF0000"/>
                </a:solidFill>
                <a:latin typeface="+mj-lt"/>
              </a:rPr>
              <a:t>Latvia.Accenture.lv</a:t>
            </a:r>
          </a:p>
        </p:txBody>
      </p:sp>
      <p:cxnSp>
        <p:nvCxnSpPr>
          <p:cNvPr id="7" name="Straight Connector 6">
            <a:extLst>
              <a:ext uri="{FF2B5EF4-FFF2-40B4-BE49-F238E27FC236}">
                <a16:creationId xmlns:a16="http://schemas.microsoft.com/office/drawing/2014/main" id="{50B8D597-A23A-654A-87BC-1948DAE04E6B}"/>
              </a:ext>
            </a:extLst>
          </p:cNvPr>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73069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42912" y="368300"/>
            <a:ext cx="7602183" cy="1030357"/>
          </a:xfrm>
          <a:prstGeom prst="rect">
            <a:avLst/>
          </a:prstGeom>
        </p:spPr>
        <p:txBody>
          <a:bodyPr/>
          <a:lstStyle/>
          <a:p>
            <a:r>
              <a:rPr lang="en-US" dirty="0"/>
              <a:t>CLICK TO EDIT MASTER TITLE STYLE</a:t>
            </a:r>
          </a:p>
        </p:txBody>
      </p:sp>
      <p:sp>
        <p:nvSpPr>
          <p:cNvPr id="11" name="Content Placeholder 2"/>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2"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600" b="0" baseline="0">
                <a:latin typeface="+mj-lt"/>
              </a:defRPr>
            </a:lvl1pPr>
          </a:lstStyle>
          <a:p>
            <a:pPr lvl="0"/>
            <a:r>
              <a:rPr lang="en-US"/>
              <a:t>Some text</a:t>
            </a:r>
          </a:p>
        </p:txBody>
      </p:sp>
      <p:sp>
        <p:nvSpPr>
          <p:cNvPr id="14" name="Content Placeholder 2"/>
          <p:cNvSpPr>
            <a:spLocks noGrp="1"/>
          </p:cNvSpPr>
          <p:nvPr>
            <p:ph idx="14" hasCustomPrompt="1"/>
          </p:nvPr>
        </p:nvSpPr>
        <p:spPr>
          <a:xfrm>
            <a:off x="4540158"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cxnSp>
        <p:nvCxnSpPr>
          <p:cNvPr id="15" name="Straight Connector 14"/>
          <p:cNvCxnSpPr/>
          <p:nvPr userDrawn="1"/>
        </p:nvCxnSpPr>
        <p:spPr>
          <a:xfrm>
            <a:off x="8907920"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829199691"/>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5DFC6-D87B-4EA2-920D-72AC95D58B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35BFEA-0A9F-443D-A6F2-73947434DF5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B41E54-2217-4AD3-84CE-CB40992FB15E}"/>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3A7B738-F05F-4BF5-B55D-FD8AA61C4D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A66977-6B7B-4DD7-9E6A-64175F44E8E1}"/>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8207336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2912" y="368300"/>
            <a:ext cx="7574887" cy="1005157"/>
          </a:xfrm>
        </p:spPr>
        <p:txBody>
          <a:bodyPr>
            <a:normAutofit/>
          </a:bodyPr>
          <a:lstStyle>
            <a:lvl1pPr>
              <a:defRPr sz="4000"/>
            </a:lvl1pPr>
          </a:lstStyle>
          <a:p>
            <a:r>
              <a:rPr lang="en-US"/>
              <a:t>CLICK TO EDIT MASTER TITLE STYLE</a:t>
            </a:r>
          </a:p>
        </p:txBody>
      </p:sp>
      <p:sp>
        <p:nvSpPr>
          <p:cNvPr id="3" name="Content Placeholder 2"/>
          <p:cNvSpPr>
            <a:spLocks noGrp="1"/>
          </p:cNvSpPr>
          <p:nvPr>
            <p:ph idx="1" hasCustomPrompt="1"/>
          </p:nvPr>
        </p:nvSpPr>
        <p:spPr>
          <a:xfrm>
            <a:off x="425680" y="1983556"/>
            <a:ext cx="3340203" cy="386666"/>
          </a:xfrm>
        </p:spPr>
        <p:txBody>
          <a:bodyPr lIns="0" tIns="0" rIns="0" bIns="0"/>
          <a:lstStyle>
            <a:lvl1pPr marL="0" indent="0">
              <a:spcBef>
                <a:spcPts val="0"/>
              </a:spcBef>
              <a:buNone/>
              <a:defRPr sz="1400" b="0" baseline="0">
                <a:solidFill>
                  <a:schemeClr val="tx1"/>
                </a:solidFill>
                <a:latin typeface="+mj-lt"/>
              </a:defRPr>
            </a:lvl1pPr>
          </a:lstStyle>
          <a:p>
            <a:pPr lvl="0"/>
            <a:r>
              <a:rPr lang="en-US"/>
              <a:t>TITLE</a:t>
            </a:r>
          </a:p>
          <a:p>
            <a:pPr lvl="0"/>
            <a:endParaRPr lang="en-US"/>
          </a:p>
        </p:txBody>
      </p:sp>
      <p:sp>
        <p:nvSpPr>
          <p:cNvPr id="12" name="Content Placeholder 2"/>
          <p:cNvSpPr>
            <a:spLocks noGrp="1"/>
          </p:cNvSpPr>
          <p:nvPr>
            <p:ph idx="14" hasCustomPrompt="1"/>
          </p:nvPr>
        </p:nvSpPr>
        <p:spPr>
          <a:xfrm>
            <a:off x="8437314" y="1981899"/>
            <a:ext cx="3336763" cy="388323"/>
          </a:xfrm>
        </p:spPr>
        <p:txBody>
          <a:bodyPr lIns="0" tIns="0" rIns="0" bIns="0"/>
          <a:lstStyle>
            <a:lvl1pPr marL="0" indent="0">
              <a:spcBef>
                <a:spcPts val="0"/>
              </a:spcBef>
              <a:buNone/>
              <a:defRPr sz="1400" b="0" baseline="0">
                <a:solidFill>
                  <a:schemeClr val="tx1"/>
                </a:solidFill>
                <a:latin typeface="+mj-lt"/>
              </a:defRPr>
            </a:lvl1pPr>
          </a:lstStyle>
          <a:p>
            <a:pPr lvl="0"/>
            <a:r>
              <a:rPr lang="en-US"/>
              <a:t>SOME TEXT</a:t>
            </a:r>
          </a:p>
        </p:txBody>
      </p:sp>
      <p:sp>
        <p:nvSpPr>
          <p:cNvPr id="14" name="Content Placeholder 2"/>
          <p:cNvSpPr>
            <a:spLocks noGrp="1"/>
          </p:cNvSpPr>
          <p:nvPr>
            <p:ph idx="15" hasCustomPrompt="1"/>
          </p:nvPr>
        </p:nvSpPr>
        <p:spPr>
          <a:xfrm>
            <a:off x="4430798" y="2005963"/>
            <a:ext cx="3341602" cy="364259"/>
          </a:xfrm>
        </p:spPr>
        <p:txBody>
          <a:bodyPr lIns="0" tIns="0" rIns="0" bIns="0"/>
          <a:lstStyle>
            <a:lvl1pPr marL="0" indent="0">
              <a:spcBef>
                <a:spcPts val="0"/>
              </a:spcBef>
              <a:buNone/>
              <a:defRPr sz="1400" b="0" baseline="0">
                <a:solidFill>
                  <a:schemeClr val="tx1"/>
                </a:solidFill>
                <a:latin typeface="+mj-lt"/>
              </a:defRPr>
            </a:lvl1pPr>
          </a:lstStyle>
          <a:p>
            <a:pPr lvl="0"/>
            <a:r>
              <a:rPr lang="en-US"/>
              <a:t>SOME TEXT</a:t>
            </a:r>
          </a:p>
        </p:txBody>
      </p:sp>
      <p:sp>
        <p:nvSpPr>
          <p:cNvPr id="5" name="TextBox 4"/>
          <p:cNvSpPr txBox="1"/>
          <p:nvPr userDrawn="1"/>
        </p:nvSpPr>
        <p:spPr>
          <a:xfrm>
            <a:off x="424981" y="2574758"/>
            <a:ext cx="3340203" cy="914400"/>
          </a:xfrm>
          <a:prstGeom prst="rect">
            <a:avLst/>
          </a:prstGeom>
        </p:spPr>
        <p:txBody>
          <a:bodyPr vert="horz" wrap="none" lIns="0" tIns="0" rIns="0" bIns="0" rtlCol="0" anchor="t">
            <a:normAutofit/>
          </a:bodyPr>
          <a:lstStyle/>
          <a:p>
            <a:endParaRPr lang="en-US"/>
          </a:p>
        </p:txBody>
      </p:sp>
      <p:sp>
        <p:nvSpPr>
          <p:cNvPr id="24" name="Content Placeholder 2"/>
          <p:cNvSpPr>
            <a:spLocks noGrp="1"/>
          </p:cNvSpPr>
          <p:nvPr>
            <p:ph idx="16" hasCustomPrompt="1"/>
          </p:nvPr>
        </p:nvSpPr>
        <p:spPr>
          <a:xfrm>
            <a:off x="424980" y="2399840"/>
            <a:ext cx="3340203" cy="3716426"/>
          </a:xfrm>
        </p:spPr>
        <p:txBody>
          <a:bodyPr lIns="0" tIns="0" rIns="0" bIns="0"/>
          <a:lstStyle>
            <a:lvl1pPr marL="0" indent="0">
              <a:spcBef>
                <a:spcPts val="0"/>
              </a:spcBef>
              <a:buNone/>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25" name="Content Placeholder 2"/>
          <p:cNvSpPr>
            <a:spLocks noGrp="1"/>
          </p:cNvSpPr>
          <p:nvPr>
            <p:ph idx="17" hasCustomPrompt="1"/>
          </p:nvPr>
        </p:nvSpPr>
        <p:spPr>
          <a:xfrm>
            <a:off x="4432197" y="2394285"/>
            <a:ext cx="3340203" cy="3716426"/>
          </a:xfrm>
        </p:spPr>
        <p:txBody>
          <a:bodyPr lIns="0" tIns="0" rIns="0" bIns="0"/>
          <a:lstStyle>
            <a:lvl1pPr marL="0" indent="0">
              <a:spcBef>
                <a:spcPts val="0"/>
              </a:spcBef>
              <a:buNone/>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26" name="Content Placeholder 2"/>
          <p:cNvSpPr>
            <a:spLocks noGrp="1"/>
          </p:cNvSpPr>
          <p:nvPr>
            <p:ph idx="18" hasCustomPrompt="1"/>
          </p:nvPr>
        </p:nvSpPr>
        <p:spPr>
          <a:xfrm>
            <a:off x="8437314" y="2394285"/>
            <a:ext cx="3340203" cy="3716426"/>
          </a:xfrm>
        </p:spPr>
        <p:txBody>
          <a:bodyPr lIns="0" tIns="0" rIns="0" bIns="0"/>
          <a:lstStyle>
            <a:lvl1pPr marL="0" marR="0" indent="0" algn="l" defTabSz="914400" rtl="0" eaLnBrk="1" fontAlgn="auto" latinLnBrk="0" hangingPunct="1">
              <a:lnSpc>
                <a:spcPct val="100000"/>
              </a:lnSpc>
              <a:spcBef>
                <a:spcPts val="0"/>
              </a:spcBef>
              <a:spcAft>
                <a:spcPts val="0"/>
              </a:spcAft>
              <a:buClrTx/>
              <a:buSzTx/>
              <a:buFontTx/>
              <a:buNone/>
              <a:tabLst/>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1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758271794"/>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1">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16" name="Content Placeholder 2"/>
          <p:cNvSpPr>
            <a:spLocks noGrp="1"/>
          </p:cNvSpPr>
          <p:nvPr>
            <p:ph idx="1" hasCustomPrompt="1"/>
          </p:nvPr>
        </p:nvSpPr>
        <p:spPr>
          <a:xfrm>
            <a:off x="436880"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7" name="Content Placeholder 2"/>
          <p:cNvSpPr>
            <a:spLocks noGrp="1"/>
          </p:cNvSpPr>
          <p:nvPr>
            <p:ph idx="14" hasCustomPrompt="1"/>
          </p:nvPr>
        </p:nvSpPr>
        <p:spPr>
          <a:xfrm>
            <a:off x="4442365"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20" name="Content Placeholder 2">
            <a:extLst>
              <a:ext uri="{FF2B5EF4-FFF2-40B4-BE49-F238E27FC236}">
                <a16:creationId xmlns:a16="http://schemas.microsoft.com/office/drawing/2014/main" id="{E0C80F9A-5FC1-47D9-90EC-4478A4191562}"/>
              </a:ext>
            </a:extLst>
          </p:cNvPr>
          <p:cNvSpPr>
            <a:spLocks noGrp="1"/>
          </p:cNvSpPr>
          <p:nvPr>
            <p:ph idx="15" hasCustomPrompt="1"/>
          </p:nvPr>
        </p:nvSpPr>
        <p:spPr>
          <a:xfrm>
            <a:off x="8447850"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2" name="TextBox 1"/>
          <p:cNvSpPr txBox="1"/>
          <p:nvPr userDrawn="1"/>
        </p:nvSpPr>
        <p:spPr>
          <a:xfrm>
            <a:off x="2692958" y="6546501"/>
            <a:ext cx="914400" cy="914400"/>
          </a:xfrm>
          <a:prstGeom prst="rect">
            <a:avLst/>
          </a:prstGeom>
        </p:spPr>
        <p:txBody>
          <a:bodyPr vert="horz" wrap="none" lIns="0" tIns="0" rIns="0" bIns="0" rtlCol="0" anchor="t">
            <a:normAutofit/>
          </a:bodyPr>
          <a:lstStyle/>
          <a:p>
            <a:endParaRPr lang="en-US"/>
          </a:p>
        </p:txBody>
      </p:sp>
      <p:sp>
        <p:nvSpPr>
          <p:cNvPr id="3" name="TextBox 2"/>
          <p:cNvSpPr txBox="1"/>
          <p:nvPr userDrawn="1"/>
        </p:nvSpPr>
        <p:spPr>
          <a:xfrm>
            <a:off x="512466" y="6546501"/>
            <a:ext cx="914400" cy="914400"/>
          </a:xfrm>
          <a:prstGeom prst="rect">
            <a:avLst/>
          </a:prstGeom>
        </p:spPr>
        <p:txBody>
          <a:bodyPr vert="horz" wrap="none" lIns="0" tIns="0" rIns="0" bIns="0" rtlCol="0" anchor="t">
            <a:normAutofit/>
          </a:bodyPr>
          <a:lstStyle/>
          <a:p>
            <a:endParaRPr lang="en-US"/>
          </a:p>
        </p:txBody>
      </p:sp>
      <p:sp>
        <p:nvSpPr>
          <p:cNvPr id="4" name="TextBox 3"/>
          <p:cNvSpPr txBox="1"/>
          <p:nvPr userDrawn="1"/>
        </p:nvSpPr>
        <p:spPr>
          <a:xfrm>
            <a:off x="2607547" y="6531429"/>
            <a:ext cx="914400" cy="914400"/>
          </a:xfrm>
          <a:prstGeom prst="rect">
            <a:avLst/>
          </a:prstGeom>
        </p:spPr>
        <p:txBody>
          <a:bodyPr vert="horz" wrap="none" lIns="0" tIns="0" rIns="0" bIns="0" rtlCol="0" anchor="t">
            <a:normAutofit/>
          </a:bodyPr>
          <a:lstStyle/>
          <a:p>
            <a:endParaRPr lang="en-US"/>
          </a:p>
        </p:txBody>
      </p:sp>
      <p:sp>
        <p:nvSpPr>
          <p:cNvPr id="6" name="TextBox 5"/>
          <p:cNvSpPr txBox="1"/>
          <p:nvPr userDrawn="1"/>
        </p:nvSpPr>
        <p:spPr>
          <a:xfrm>
            <a:off x="1999622" y="6526404"/>
            <a:ext cx="914400" cy="914400"/>
          </a:xfrm>
          <a:prstGeom prst="rect">
            <a:avLst/>
          </a:prstGeom>
        </p:spPr>
        <p:txBody>
          <a:bodyPr vert="horz" wrap="none" lIns="0" tIns="0" rIns="0" bIns="0" rtlCol="0" anchor="t">
            <a:normAutofit/>
          </a:bodyPr>
          <a:lstStyle/>
          <a:p>
            <a:endParaRPr lang="en-US"/>
          </a:p>
        </p:txBody>
      </p:sp>
      <p:sp>
        <p:nvSpPr>
          <p:cNvPr id="7" name="TextBox 6"/>
          <p:cNvSpPr txBox="1"/>
          <p:nvPr userDrawn="1"/>
        </p:nvSpPr>
        <p:spPr>
          <a:xfrm>
            <a:off x="1838848" y="6541477"/>
            <a:ext cx="914400" cy="914400"/>
          </a:xfrm>
          <a:prstGeom prst="rect">
            <a:avLst/>
          </a:prstGeom>
        </p:spPr>
        <p:txBody>
          <a:bodyPr vert="horz" wrap="none" lIns="0" tIns="0" rIns="0" bIns="0" rtlCol="0" anchor="t">
            <a:normAutofit/>
          </a:bodyPr>
          <a:lstStyle/>
          <a:p>
            <a:endParaRPr lang="en-US"/>
          </a:p>
        </p:txBody>
      </p:sp>
      <p:sp>
        <p:nvSpPr>
          <p:cNvPr id="12"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89280046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4164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0"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11" name="Straight Connector 10"/>
          <p:cNvCxnSpPr/>
          <p:nvPr userDrawn="1"/>
        </p:nvCxnSpPr>
        <p:spPr>
          <a:xfrm>
            <a:off x="8907920"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p:cNvSpPr>
            <a:spLocks noGrp="1"/>
          </p:cNvSpPr>
          <p:nvPr>
            <p:ph idx="14" hasCustomPrompt="1"/>
          </p:nvPr>
        </p:nvSpPr>
        <p:spPr>
          <a:xfrm>
            <a:off x="574893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4" name="Content Placeholder 2"/>
          <p:cNvSpPr>
            <a:spLocks noGrp="1"/>
          </p:cNvSpPr>
          <p:nvPr>
            <p:ph idx="15" hasCustomPrompt="1"/>
          </p:nvPr>
        </p:nvSpPr>
        <p:spPr>
          <a:xfrm>
            <a:off x="3095292"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2"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43591813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7" name="Content Placeholder 2"/>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11" name="Title 5">
            <a:extLst>
              <a:ext uri="{FF2B5EF4-FFF2-40B4-BE49-F238E27FC236}">
                <a16:creationId xmlns:a16="http://schemas.microsoft.com/office/drawing/2014/main" id="{6F50C221-C5BF-4195-812B-6187E5AA6B2B}"/>
              </a:ext>
            </a:extLst>
          </p:cNvPr>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6"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737295172"/>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1" name="Content Placeholder 2"/>
          <p:cNvSpPr>
            <a:spLocks noGrp="1"/>
          </p:cNvSpPr>
          <p:nvPr>
            <p:ph idx="14" hasCustomPrompt="1"/>
          </p:nvPr>
        </p:nvSpPr>
        <p:spPr>
          <a:xfrm>
            <a:off x="4539941"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6"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895343271"/>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0+1">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4164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3" name="Content Placeholder 2"/>
          <p:cNvSpPr>
            <a:spLocks noGrp="1"/>
          </p:cNvSpPr>
          <p:nvPr>
            <p:ph idx="14" hasCustomPrompt="1"/>
          </p:nvPr>
        </p:nvSpPr>
        <p:spPr>
          <a:xfrm>
            <a:off x="574893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4" name="Content Placeholder 2"/>
          <p:cNvSpPr>
            <a:spLocks noGrp="1"/>
          </p:cNvSpPr>
          <p:nvPr>
            <p:ph idx="15" hasCustomPrompt="1"/>
          </p:nvPr>
        </p:nvSpPr>
        <p:spPr>
          <a:xfrm>
            <a:off x="3095292"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7"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226248687"/>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ean">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36880" y="368300"/>
            <a:ext cx="7608216" cy="1030357"/>
          </a:xfrm>
          <a:prstGeom prst="rect">
            <a:avLst/>
          </a:prstGeom>
        </p:spPr>
        <p:txBody>
          <a:bodyPr/>
          <a:lstStyle/>
          <a:p>
            <a:r>
              <a:rPr lang="en-US"/>
              <a:t>CLICK TO EDIT MASTER TITLE STYLE</a:t>
            </a:r>
          </a:p>
        </p:txBody>
      </p:sp>
      <p:sp>
        <p:nvSpPr>
          <p:cNvPr id="7" name="Content Placeholder 2"/>
          <p:cNvSpPr>
            <a:spLocks noGrp="1"/>
          </p:cNvSpPr>
          <p:nvPr>
            <p:ph idx="13" hasCustomPrompt="1"/>
          </p:nvPr>
        </p:nvSpPr>
        <p:spPr>
          <a:xfrm>
            <a:off x="8907918"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8" name="Straight Connector 7"/>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p:cNvSpPr txBox="1"/>
          <p:nvPr userDrawn="1"/>
        </p:nvSpPr>
        <p:spPr>
          <a:xfrm>
            <a:off x="524435" y="6481482"/>
            <a:ext cx="914400" cy="914400"/>
          </a:xfrm>
          <a:prstGeom prst="rect">
            <a:avLst/>
          </a:prstGeom>
        </p:spPr>
        <p:txBody>
          <a:bodyPr vert="horz" wrap="none" lIns="0" tIns="0" rIns="0" bIns="0" rtlCol="0" anchor="t">
            <a:normAutofit/>
          </a:bodyPr>
          <a:lstStyle/>
          <a:p>
            <a:endParaRPr lang="en-US"/>
          </a:p>
        </p:txBody>
      </p:sp>
      <p:sp>
        <p:nvSpPr>
          <p:cNvPr id="9"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098847641"/>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36880" y="368300"/>
            <a:ext cx="7608216" cy="1030357"/>
          </a:xfrm>
          <a:prstGeom prst="rect">
            <a:avLst/>
          </a:prstGeom>
        </p:spPr>
        <p:txBody>
          <a:bodyPr/>
          <a:lstStyle/>
          <a:p>
            <a:r>
              <a:rPr lang="en-US"/>
              <a:t>CLICK TO EDIT MASTER TITLE STYLE</a:t>
            </a:r>
          </a:p>
        </p:txBody>
      </p:sp>
      <p:sp>
        <p:nvSpPr>
          <p:cNvPr id="2" name="TextBox 1"/>
          <p:cNvSpPr txBox="1"/>
          <p:nvPr userDrawn="1"/>
        </p:nvSpPr>
        <p:spPr>
          <a:xfrm>
            <a:off x="1156447" y="6602506"/>
            <a:ext cx="914400" cy="914400"/>
          </a:xfrm>
          <a:prstGeom prst="rect">
            <a:avLst/>
          </a:prstGeom>
        </p:spPr>
        <p:txBody>
          <a:bodyPr vert="horz" wrap="none" lIns="0" tIns="0" rIns="0" bIns="0" rtlCol="0" anchor="t">
            <a:normAutofit/>
          </a:bodyPr>
          <a:lstStyle/>
          <a:p>
            <a:endParaRPr lang="en-US"/>
          </a:p>
        </p:txBody>
      </p:sp>
      <p:sp>
        <p:nvSpPr>
          <p:cNvPr id="5"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045109197"/>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1 + 1 columns">
    <p:spTree>
      <p:nvGrpSpPr>
        <p:cNvPr id="1" name=""/>
        <p:cNvGrpSpPr/>
        <p:nvPr/>
      </p:nvGrpSpPr>
      <p:grpSpPr>
        <a:xfrm>
          <a:off x="0" y="0"/>
          <a:ext cx="0" cy="0"/>
          <a:chOff x="0" y="0"/>
          <a:chExt cx="0" cy="0"/>
        </a:xfrm>
      </p:grpSpPr>
      <p:sp>
        <p:nvSpPr>
          <p:cNvPr id="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5813012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Empty">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3701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144A-4319-423E-BC49-B1F86F5C90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7D2656-B8B1-4F89-B265-CC5188EBDF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822023E-E1C1-4F00-A98F-38ACA82631D9}"/>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BF8DF367-CB45-4E76-92FC-7A81ADF3C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ECB8B7-5ED7-4A63-A98D-D9C0A4ECEAF6}"/>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1290285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1_Title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C4201F90-926B-44AA-8C96-4077F8472472}"/>
              </a:ext>
            </a:extLst>
          </p:cNvPr>
          <p:cNvSpPr>
            <a:spLocks noGrp="1"/>
          </p:cNvSpPr>
          <p:nvPr>
            <p:ph idx="13" hasCustomPrompt="1"/>
          </p:nvPr>
        </p:nvSpPr>
        <p:spPr>
          <a:xfrm>
            <a:off x="425680" y="5585467"/>
            <a:ext cx="2866159" cy="1028693"/>
          </a:xfrm>
          <a:prstGeom prst="rect">
            <a:avLst/>
          </a:prstGeom>
        </p:spPr>
        <p:txBody>
          <a:bodyPr lIns="0" tIns="0" rIns="0" bIns="0"/>
          <a:lstStyle>
            <a:lvl1pPr marL="0" indent="0">
              <a:spcBef>
                <a:spcPts val="0"/>
              </a:spcBef>
              <a:buNone/>
              <a:defRPr sz="1400" b="0" baseline="0">
                <a:solidFill>
                  <a:schemeClr val="tx1"/>
                </a:solidFill>
                <a:latin typeface="+mj-lt"/>
              </a:defRPr>
            </a:lvl1pPr>
          </a:lstStyle>
          <a:p>
            <a:pPr lvl="0"/>
            <a:r>
              <a:rPr lang="en-US"/>
              <a:t>Name surname</a:t>
            </a:r>
          </a:p>
        </p:txBody>
      </p:sp>
      <p:sp>
        <p:nvSpPr>
          <p:cNvPr id="11" name="Rectangle 10">
            <a:extLst>
              <a:ext uri="{FF2B5EF4-FFF2-40B4-BE49-F238E27FC236}">
                <a16:creationId xmlns:a16="http://schemas.microsoft.com/office/drawing/2014/main" id="{4F64AE35-CF69-4FD2-BC3B-3DEF07627DBF}"/>
              </a:ext>
            </a:extLst>
          </p:cNvPr>
          <p:cNvSpPr/>
          <p:nvPr userDrawn="1"/>
        </p:nvSpPr>
        <p:spPr>
          <a:xfrm>
            <a:off x="425680" y="1885467"/>
            <a:ext cx="2120296" cy="861774"/>
          </a:xfrm>
          <a:prstGeom prst="rect">
            <a:avLst/>
          </a:prstGeom>
        </p:spPr>
        <p:txBody>
          <a:bodyPr lIns="0" tIns="0" rIns="0" bIns="0">
            <a:noAutofit/>
          </a:bodyPr>
          <a:lstStyle/>
          <a:p>
            <a:pPr lvl="0" algn="l">
              <a:lnSpc>
                <a:spcPct val="80000"/>
              </a:lnSpc>
            </a:pPr>
            <a:r>
              <a:rPr lang="en-US" sz="2600">
                <a:solidFill>
                  <a:schemeClr val="tx1"/>
                </a:solidFill>
                <a:latin typeface="+mj-lt"/>
              </a:rPr>
              <a:t>CONTACTS</a:t>
            </a:r>
          </a:p>
        </p:txBody>
      </p:sp>
      <p:sp>
        <p:nvSpPr>
          <p:cNvPr id="12" name="Title 3">
            <a:extLst>
              <a:ext uri="{FF2B5EF4-FFF2-40B4-BE49-F238E27FC236}">
                <a16:creationId xmlns:a16="http://schemas.microsoft.com/office/drawing/2014/main" id="{516AEE14-5C26-4C3B-A199-BDE1B9984CF7}"/>
              </a:ext>
            </a:extLst>
          </p:cNvPr>
          <p:cNvSpPr>
            <a:spLocks noGrp="1"/>
          </p:cNvSpPr>
          <p:nvPr>
            <p:ph type="title"/>
          </p:nvPr>
        </p:nvSpPr>
        <p:spPr>
          <a:xfrm>
            <a:off x="7345238" y="472712"/>
            <a:ext cx="4428840" cy="2453367"/>
          </a:xfrm>
          <a:prstGeom prst="rect">
            <a:avLst/>
          </a:prstGeom>
        </p:spPr>
        <p:txBody>
          <a:bodyPr>
            <a:normAutofit/>
          </a:bodyPr>
          <a:lstStyle>
            <a:lvl1pPr>
              <a:defRPr sz="3200">
                <a:solidFill>
                  <a:schemeClr val="bg1"/>
                </a:solidFill>
              </a:defRPr>
            </a:lvl1pPr>
          </a:lstStyle>
          <a:p>
            <a:r>
              <a:rPr lang="en-US"/>
              <a:t>Click to edit Master title style</a:t>
            </a:r>
          </a:p>
        </p:txBody>
      </p:sp>
      <p:pic>
        <p:nvPicPr>
          <p:cNvPr id="15" name="Picture 14"/>
          <p:cNvPicPr>
            <a:picLocks noChangeAspect="1"/>
          </p:cNvPicPr>
          <p:nvPr userDrawn="1"/>
        </p:nvPicPr>
        <p:blipFill>
          <a:blip r:embed="rId2"/>
          <a:stretch>
            <a:fillRect/>
          </a:stretch>
        </p:blipFill>
        <p:spPr>
          <a:xfrm>
            <a:off x="442913" y="287564"/>
            <a:ext cx="1922916" cy="766807"/>
          </a:xfrm>
          <a:prstGeom prst="rect">
            <a:avLst/>
          </a:prstGeom>
        </p:spPr>
      </p:pic>
    </p:spTree>
    <p:extLst>
      <p:ext uri="{BB962C8B-B14F-4D97-AF65-F5344CB8AC3E}">
        <p14:creationId xmlns:p14="http://schemas.microsoft.com/office/powerpoint/2010/main" val="1186670340"/>
      </p:ext>
    </p:extLst>
  </p:cSld>
  <p:clrMapOvr>
    <a:masterClrMapping/>
  </p:clrMapOvr>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53183942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ln/>
        </p:spPr>
        <p:txBody>
          <a:bodyPr/>
          <a:lstStyle>
            <a:lvl1pPr>
              <a:defRPr/>
            </a:lvl1pPr>
          </a:lstStyle>
          <a:p>
            <a:pPr>
              <a:defRPr/>
            </a:pPr>
            <a:endParaRPr lang="en-US"/>
          </a:p>
          <a:p>
            <a:pPr>
              <a:defRPr/>
            </a:pPr>
            <a:fld id="{34A206CC-2CF3-4B3F-908F-CD52916A700A}" type="slidenum">
              <a:rPr lang="en-US"/>
              <a:pPr>
                <a:defRPr/>
              </a:pPr>
              <a:t>‹#›</a:t>
            </a:fld>
            <a:endParaRPr lang="en-US"/>
          </a:p>
        </p:txBody>
      </p:sp>
    </p:spTree>
    <p:extLst>
      <p:ext uri="{BB962C8B-B14F-4D97-AF65-F5344CB8AC3E}">
        <p14:creationId xmlns:p14="http://schemas.microsoft.com/office/powerpoint/2010/main" val="2673499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E9E01-0A6F-4F8B-8B68-B8F2D16E69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68D8B7-02F2-4D98-8725-C15B4CE365A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AD5C4AC-BA05-4C99-A109-2EDADFAEE1A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0259FA4-838B-4785-A295-4FC83AED77F8}"/>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4AB7AEAC-4969-4D54-8042-948865A748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C0CC7B-72A1-4CE8-946C-3DE106CA8027}"/>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348151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7049E-F103-4AD5-A9D7-D147AD5E6A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F63CBC7-33CB-4835-B86A-6F079CA9AB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6D4AA25-8183-4129-8577-BA0016165FF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F4CDA98-DA06-43F2-90AA-0C746C4023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2E284D7-8E26-48AF-8B09-A243EFF8800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9290A70-1FB2-4EB1-AB49-DC7DECEF3E55}"/>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8" name="Footer Placeholder 7">
            <a:extLst>
              <a:ext uri="{FF2B5EF4-FFF2-40B4-BE49-F238E27FC236}">
                <a16:creationId xmlns:a16="http://schemas.microsoft.com/office/drawing/2014/main" id="{30A4F8B6-AD69-4949-B307-AE1AF4FBE9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374A52-CD6A-4FAA-AE8D-B94455739FC0}"/>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706084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0226C-E5DF-4EC5-B6EE-EFEA67D056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446D29-73CB-4EEA-AC27-73A32BA8DD81}"/>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4" name="Footer Placeholder 3">
            <a:extLst>
              <a:ext uri="{FF2B5EF4-FFF2-40B4-BE49-F238E27FC236}">
                <a16:creationId xmlns:a16="http://schemas.microsoft.com/office/drawing/2014/main" id="{183A60C0-B8BB-40C8-95FD-3344F0024C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AFD725B-59E7-445F-AE27-A075CC194133}"/>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5307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A9294B-5228-44D6-988A-B99171345796}"/>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3" name="Footer Placeholder 2">
            <a:extLst>
              <a:ext uri="{FF2B5EF4-FFF2-40B4-BE49-F238E27FC236}">
                <a16:creationId xmlns:a16="http://schemas.microsoft.com/office/drawing/2014/main" id="{F5400FF3-0A1F-452D-AFFC-C283B9F28B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9F029A6-E510-4A80-9B70-24D3241931D0}"/>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250487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A4C19-A513-44E2-B585-82118004FB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E2DE762-67A6-4AD3-A1F6-DA512F6EE0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29150C-3485-4666-AB8D-930E2247BB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41F0A0-A297-410C-B0F1-46E7DE9CF547}"/>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052BFA24-10F3-4D53-A750-966B1AD30E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B7438-3B84-4063-8829-1D66E85309F9}"/>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634474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5CBF1-09ED-45D2-8DC6-2C2BCEAFE1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076A13-6C93-4E7B-913D-92E6324234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9CDCFE-0D46-4FE1-9A00-5FE677036C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472A4A3-A1AB-4CBD-958F-05EB8116C3B0}"/>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6BB249B6-D96B-4FE1-8DB4-55529B593D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5023D7-891D-4114-B207-85FB7FC1E743}"/>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616438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image" Target="../media/image1.emf"/><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00CFDC-8FA2-4B35-9CBA-9E29590508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E5F0E3-50D1-4C16-BA72-0DAA7344C5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F6480-55D0-4C2A-9423-2A66769D70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1FC451E3-D1E8-4361-9E8F-E2528DF7D2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9D7B5D5-F397-4DBC-96B0-BA79B569E0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A02BEC-44A6-456F-A0D9-822A11258FAD}" type="slidenum">
              <a:rPr lang="en-US" smtClean="0"/>
              <a:t>‹#›</a:t>
            </a:fld>
            <a:endParaRPr lang="en-US"/>
          </a:p>
        </p:txBody>
      </p:sp>
    </p:spTree>
    <p:extLst>
      <p:ext uri="{BB962C8B-B14F-4D97-AF65-F5344CB8AC3E}">
        <p14:creationId xmlns:p14="http://schemas.microsoft.com/office/powerpoint/2010/main" val="518887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3"/>
          <a:stretch>
            <a:fillRect/>
          </a:stretch>
        </p:blipFill>
        <p:spPr>
          <a:xfrm>
            <a:off x="10481869" y="368300"/>
            <a:ext cx="1302144" cy="519260"/>
          </a:xfrm>
          <a:prstGeom prst="rect">
            <a:avLst/>
          </a:prstGeom>
        </p:spPr>
      </p:pic>
      <p:sp>
        <p:nvSpPr>
          <p:cNvPr id="1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
        <p:nvSpPr>
          <p:cNvPr id="14" name="Rectangle 13">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chemeClr val="bg1">
                    <a:lumMod val="65000"/>
                  </a:schemeClr>
                </a:solidFill>
              </a:rPr>
              <a:t>Copyright 2018 Accenture. All rights reserved.</a:t>
            </a:r>
          </a:p>
        </p:txBody>
      </p:sp>
      <p:sp>
        <p:nvSpPr>
          <p:cNvPr id="9" name="Title Placeholder 1"/>
          <p:cNvSpPr>
            <a:spLocks noGrp="1"/>
          </p:cNvSpPr>
          <p:nvPr>
            <p:ph type="title"/>
          </p:nvPr>
        </p:nvSpPr>
        <p:spPr>
          <a:xfrm>
            <a:off x="409584" y="377177"/>
            <a:ext cx="7608216" cy="996280"/>
          </a:xfrm>
          <a:prstGeom prst="rect">
            <a:avLst/>
          </a:prstGeom>
        </p:spPr>
        <p:txBody>
          <a:bodyPr vert="horz" lIns="0" tIns="0" rIns="0" bIns="0" rtlCol="0" anchor="t">
            <a:normAutofit/>
          </a:bodyPr>
          <a:lstStyle/>
          <a:p>
            <a:r>
              <a:rPr lang="en-US"/>
              <a:t>HEADLINE</a:t>
            </a:r>
            <a:br>
              <a:rPr lang="en-US"/>
            </a:br>
            <a:endParaRPr lang="en-US"/>
          </a:p>
        </p:txBody>
      </p:sp>
      <p:sp>
        <p:nvSpPr>
          <p:cNvPr id="12" name="Text Placeholder 2"/>
          <p:cNvSpPr>
            <a:spLocks noGrp="1"/>
          </p:cNvSpPr>
          <p:nvPr>
            <p:ph type="body" idx="1"/>
          </p:nvPr>
        </p:nvSpPr>
        <p:spPr>
          <a:xfrm>
            <a:off x="436880" y="1941705"/>
            <a:ext cx="7608216" cy="4110303"/>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4"/>
            <a:r>
              <a:rPr lang="en-US"/>
              <a:t>Fifth level</a:t>
            </a:r>
          </a:p>
        </p:txBody>
      </p:sp>
    </p:spTree>
    <p:extLst>
      <p:ext uri="{BB962C8B-B14F-4D97-AF65-F5344CB8AC3E}">
        <p14:creationId xmlns:p14="http://schemas.microsoft.com/office/powerpoint/2010/main" val="32215985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hf sldNum="0" hdr="0" ftr="0" dt="0"/>
  <p:txStyles>
    <p:titleStyle>
      <a:lvl1pPr algn="l" defTabSz="914400" rtl="0" eaLnBrk="1" latinLnBrk="0" hangingPunct="1">
        <a:lnSpc>
          <a:spcPct val="80000"/>
        </a:lnSpc>
        <a:spcBef>
          <a:spcPct val="0"/>
        </a:spcBef>
        <a:buNone/>
        <a:defRPr sz="4000" kern="1200">
          <a:solidFill>
            <a:schemeClr val="accent1"/>
          </a:solidFill>
          <a:latin typeface="+mj-lt"/>
          <a:ea typeface="+mj-ea"/>
          <a:cs typeface="+mj-cs"/>
        </a:defRPr>
      </a:lvl1pPr>
    </p:titleStyle>
    <p:bodyStyle>
      <a:lvl1pPr marL="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j-lt"/>
          <a:ea typeface="+mn-ea"/>
          <a:cs typeface="+mn-cs"/>
        </a:defRPr>
      </a:lvl1pPr>
      <a:lvl2pPr marL="45720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450"/>
        </a:spcAft>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156">
          <p15:clr>
            <a:srgbClr val="F26B43"/>
          </p15:clr>
        </p15:guide>
        <p15:guide id="2" pos="7423">
          <p15:clr>
            <a:srgbClr val="F26B43"/>
          </p15:clr>
        </p15:guide>
        <p15:guide id="3" pos="279">
          <p15:clr>
            <a:srgbClr val="F26B43"/>
          </p15:clr>
        </p15:guide>
        <p15:guide id="5" orient="horz" pos="2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3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0"/>
          <p:cNvSpPr>
            <a:spLocks noChangeArrowheads="1"/>
          </p:cNvSpPr>
          <p:nvPr/>
        </p:nvSpPr>
        <p:spPr bwMode="auto">
          <a:xfrm>
            <a:off x="5019676" y="5027614"/>
            <a:ext cx="4246563" cy="858837"/>
          </a:xfrm>
          <a:prstGeom prst="rect">
            <a:avLst/>
          </a:prstGeom>
          <a:noFill/>
          <a:ln w="9525">
            <a:noFill/>
            <a:miter lim="800000"/>
            <a:headEnd/>
            <a:tailEnd/>
          </a:ln>
        </p:spPr>
        <p:txBody>
          <a:bodyPr/>
          <a:lstStyle/>
          <a:p>
            <a:pPr marL="0" marR="0" lvl="0" indent="0" algn="l" defTabSz="914400" rtl="0" eaLnBrk="0" fontAlgn="auto" latinLnBrk="0" hangingPunct="0">
              <a:lnSpc>
                <a:spcPct val="100000"/>
              </a:lnSpc>
              <a:spcBef>
                <a:spcPct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Arial"/>
              <a:ea typeface="+mn-ea"/>
              <a:cs typeface="+mn-cs"/>
            </a:endParaRPr>
          </a:p>
        </p:txBody>
      </p:sp>
      <p:sp>
        <p:nvSpPr>
          <p:cNvPr id="2" name="Title 1">
            <a:extLst>
              <a:ext uri="{FF2B5EF4-FFF2-40B4-BE49-F238E27FC236}">
                <a16:creationId xmlns:a16="http://schemas.microsoft.com/office/drawing/2014/main" id="{C85B41FB-87A6-44AD-8293-11DA2B822921}"/>
              </a:ext>
            </a:extLst>
          </p:cNvPr>
          <p:cNvSpPr>
            <a:spLocks noGrp="1"/>
          </p:cNvSpPr>
          <p:nvPr>
            <p:ph type="ctrTitle"/>
          </p:nvPr>
        </p:nvSpPr>
        <p:spPr/>
        <p:txBody>
          <a:bodyPr/>
          <a:lstStyle/>
          <a:p>
            <a:r>
              <a:rPr lang="en-US" dirty="0"/>
              <a:t>Test Automation Engineering Fundamentals: Java </a:t>
            </a:r>
            <a:br>
              <a:rPr lang="en-US" dirty="0"/>
            </a:br>
            <a:endParaRPr lang="en-US" dirty="0"/>
          </a:p>
        </p:txBody>
      </p:sp>
      <p:sp>
        <p:nvSpPr>
          <p:cNvPr id="3" name="Subtitle 2">
            <a:extLst>
              <a:ext uri="{FF2B5EF4-FFF2-40B4-BE49-F238E27FC236}">
                <a16:creationId xmlns:a16="http://schemas.microsoft.com/office/drawing/2014/main" id="{4A279140-CD23-457E-A980-6518C55200F9}"/>
              </a:ext>
            </a:extLst>
          </p:cNvPr>
          <p:cNvSpPr>
            <a:spLocks noGrp="1"/>
          </p:cNvSpPr>
          <p:nvPr>
            <p:ph type="subTitle" idx="1"/>
          </p:nvPr>
        </p:nvSpPr>
        <p:spPr>
          <a:xfrm>
            <a:off x="7497635" y="2397886"/>
            <a:ext cx="2875280" cy="1655762"/>
          </a:xfrm>
        </p:spPr>
        <p:txBody>
          <a:bodyPr/>
          <a:lstStyle/>
          <a:p>
            <a:pPr eaLnBrk="0" hangingPunct="0">
              <a:lnSpc>
                <a:spcPct val="90000"/>
              </a:lnSpc>
              <a:spcBef>
                <a:spcPct val="0"/>
              </a:spcBef>
              <a:buClr>
                <a:schemeClr val="tx1"/>
              </a:buClr>
            </a:pPr>
            <a:r>
              <a:rPr lang="en-US" dirty="0"/>
              <a:t>Module 6: Inheritance</a:t>
            </a:r>
          </a:p>
        </p:txBody>
      </p:sp>
    </p:spTree>
    <p:extLst>
      <p:ext uri="{BB962C8B-B14F-4D97-AF65-F5344CB8AC3E}">
        <p14:creationId xmlns:p14="http://schemas.microsoft.com/office/powerpoint/2010/main" val="766161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1AD19D6C-27A2-4364-BF03-23392C9EC644}" type="slidenum">
              <a:rPr lang="en-US"/>
              <a:pPr algn="r" eaLnBrk="0" hangingPunct="0">
                <a:spcBef>
                  <a:spcPct val="0"/>
                </a:spcBef>
                <a:buClrTx/>
              </a:pPr>
              <a:t>10</a:t>
            </a:fld>
            <a:endParaRPr lang="en-US"/>
          </a:p>
        </p:txBody>
      </p:sp>
      <p:sp>
        <p:nvSpPr>
          <p:cNvPr id="13315" name="Rectangle 2"/>
          <p:cNvSpPr>
            <a:spLocks noGrp="1" noChangeArrowheads="1"/>
          </p:cNvSpPr>
          <p:nvPr>
            <p:ph type="title" idx="4294967295"/>
          </p:nvPr>
        </p:nvSpPr>
        <p:spPr/>
        <p:txBody>
          <a:bodyPr/>
          <a:lstStyle/>
          <a:p>
            <a:pPr eaLnBrk="1" hangingPunct="1"/>
            <a:r>
              <a:rPr lang="en-US"/>
              <a:t>Overloading and Overriding</a:t>
            </a:r>
          </a:p>
        </p:txBody>
      </p:sp>
      <p:graphicFrame>
        <p:nvGraphicFramePr>
          <p:cNvPr id="5" name="Table 4"/>
          <p:cNvGraphicFramePr>
            <a:graphicFrameLocks noGrp="1"/>
          </p:cNvGraphicFramePr>
          <p:nvPr>
            <p:extLst>
              <p:ext uri="{D42A27DB-BD31-4B8C-83A1-F6EECF244321}">
                <p14:modId xmlns:p14="http://schemas.microsoft.com/office/powerpoint/2010/main" val="2397112382"/>
              </p:ext>
            </p:extLst>
          </p:nvPr>
        </p:nvGraphicFramePr>
        <p:xfrm>
          <a:off x="409584" y="954158"/>
          <a:ext cx="10602972" cy="4906680"/>
        </p:xfrm>
        <a:graphic>
          <a:graphicData uri="http://schemas.openxmlformats.org/drawingml/2006/table">
            <a:tbl>
              <a:tblPr firstRow="1" bandRow="1">
                <a:tableStyleId>{5C22544A-7EE6-4342-B048-85BDC9FD1C3A}</a:tableStyleId>
              </a:tblPr>
              <a:tblGrid>
                <a:gridCol w="2167213">
                  <a:extLst>
                    <a:ext uri="{9D8B030D-6E8A-4147-A177-3AD203B41FA5}">
                      <a16:colId xmlns:a16="http://schemas.microsoft.com/office/drawing/2014/main" val="20000"/>
                    </a:ext>
                  </a:extLst>
                </a:gridCol>
                <a:gridCol w="4742636">
                  <a:extLst>
                    <a:ext uri="{9D8B030D-6E8A-4147-A177-3AD203B41FA5}">
                      <a16:colId xmlns:a16="http://schemas.microsoft.com/office/drawing/2014/main" val="20001"/>
                    </a:ext>
                  </a:extLst>
                </a:gridCol>
                <a:gridCol w="3693123">
                  <a:extLst>
                    <a:ext uri="{9D8B030D-6E8A-4147-A177-3AD203B41FA5}">
                      <a16:colId xmlns:a16="http://schemas.microsoft.com/office/drawing/2014/main" val="20002"/>
                    </a:ext>
                  </a:extLst>
                </a:gridCol>
              </a:tblGrid>
              <a:tr h="348433">
                <a:tc>
                  <a:txBody>
                    <a:bodyPr/>
                    <a:lstStyle/>
                    <a:p>
                      <a:endParaRPr lang="en-US" sz="1800" dirty="0"/>
                    </a:p>
                  </a:txBody>
                  <a:tcPr/>
                </a:tc>
                <a:tc>
                  <a:txBody>
                    <a:bodyPr/>
                    <a:lstStyle/>
                    <a:p>
                      <a:r>
                        <a:rPr lang="en-US" sz="1800" dirty="0"/>
                        <a:t>Overloading</a:t>
                      </a:r>
                    </a:p>
                  </a:txBody>
                  <a:tcPr/>
                </a:tc>
                <a:tc>
                  <a:txBody>
                    <a:bodyPr/>
                    <a:lstStyle/>
                    <a:p>
                      <a:r>
                        <a:rPr lang="en-US" sz="1800" dirty="0"/>
                        <a:t>Overriding</a:t>
                      </a:r>
                    </a:p>
                  </a:txBody>
                  <a:tcPr/>
                </a:tc>
                <a:extLst>
                  <a:ext uri="{0D108BD9-81ED-4DB2-BD59-A6C34878D82A}">
                    <a16:rowId xmlns:a16="http://schemas.microsoft.com/office/drawing/2014/main" val="10000"/>
                  </a:ext>
                </a:extLst>
              </a:tr>
              <a:tr h="2040904">
                <a:tc>
                  <a:txBody>
                    <a:bodyPr/>
                    <a:lstStyle/>
                    <a:p>
                      <a:pPr>
                        <a:lnSpc>
                          <a:spcPct val="150000"/>
                        </a:lnSpc>
                      </a:pPr>
                      <a:r>
                        <a:rPr lang="en-US" sz="1800" b="1" dirty="0"/>
                        <a:t>Description</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1800" dirty="0"/>
                        <a:t>Method Overloading allows a subclass to redefine methods with the same method </a:t>
                      </a:r>
                      <a:r>
                        <a:rPr lang="en-US" sz="1800" i="1" dirty="0"/>
                        <a:t>name </a:t>
                      </a:r>
                      <a:r>
                        <a:rPr lang="en-US" sz="1800" dirty="0"/>
                        <a:t>but either a different number of parameters or different types of parameter in the parameter list.</a:t>
                      </a:r>
                    </a:p>
                  </a:txBody>
                  <a:tcPr/>
                </a:tc>
                <a:tc>
                  <a:txBody>
                    <a:bodyPr/>
                    <a:lstStyle/>
                    <a:p>
                      <a:pPr>
                        <a:lnSpc>
                          <a:spcPct val="150000"/>
                        </a:lnSpc>
                      </a:pPr>
                      <a:r>
                        <a:rPr lang="en-US" sz="1800" dirty="0"/>
                        <a:t>Method Overriding allows a subclass to redefine methods of the same signature from the superclass. </a:t>
                      </a:r>
                    </a:p>
                  </a:txBody>
                  <a:tcPr/>
                </a:tc>
                <a:extLst>
                  <a:ext uri="{0D108BD9-81ED-4DB2-BD59-A6C34878D82A}">
                    <a16:rowId xmlns:a16="http://schemas.microsoft.com/office/drawing/2014/main" val="10001"/>
                  </a:ext>
                </a:extLst>
              </a:tr>
              <a:tr h="2442943">
                <a:tc>
                  <a:txBody>
                    <a:bodyPr/>
                    <a:lstStyle/>
                    <a:p>
                      <a:pPr>
                        <a:lnSpc>
                          <a:spcPct val="150000"/>
                        </a:lnSpc>
                      </a:pPr>
                      <a:r>
                        <a:rPr lang="en-US" sz="1800" b="1" dirty="0"/>
                        <a:t>Requirements</a:t>
                      </a:r>
                    </a:p>
                  </a:txBody>
                  <a:tcPr/>
                </a:tc>
                <a:tc>
                  <a:txBody>
                    <a:bodyPr/>
                    <a:lstStyle/>
                    <a:p>
                      <a:pPr eaLnBrk="1" hangingPunct="1">
                        <a:lnSpc>
                          <a:spcPct val="150000"/>
                        </a:lnSpc>
                      </a:pPr>
                      <a:r>
                        <a:rPr lang="en-US" sz="1800" dirty="0"/>
                        <a:t>An overloading method must have:</a:t>
                      </a:r>
                    </a:p>
                    <a:p>
                      <a:pPr marL="342900" lvl="0" indent="-342900" eaLnBrk="1" hangingPunct="1">
                        <a:lnSpc>
                          <a:spcPct val="150000"/>
                        </a:lnSpc>
                        <a:buFont typeface="Arial" pitchFamily="34" charset="0"/>
                        <a:buChar char="•"/>
                      </a:pPr>
                      <a:r>
                        <a:rPr lang="en-US" sz="1800" dirty="0"/>
                        <a:t>The same name</a:t>
                      </a:r>
                    </a:p>
                    <a:p>
                      <a:pPr marL="342900" lvl="0" indent="-342900" eaLnBrk="1" hangingPunct="1">
                        <a:lnSpc>
                          <a:spcPct val="150000"/>
                        </a:lnSpc>
                        <a:buFont typeface="Arial" pitchFamily="34" charset="0"/>
                        <a:buChar char="•"/>
                      </a:pPr>
                      <a:r>
                        <a:rPr lang="en-US" sz="1800" dirty="0"/>
                        <a:t>Different number of parameters or types</a:t>
                      </a:r>
                    </a:p>
                    <a:p>
                      <a:pPr marL="342900" lvl="0" indent="-342900" eaLnBrk="1" hangingPunct="1">
                        <a:lnSpc>
                          <a:spcPct val="150000"/>
                        </a:lnSpc>
                        <a:buFont typeface="Arial" pitchFamily="34" charset="0"/>
                        <a:buChar char="•"/>
                      </a:pPr>
                      <a:r>
                        <a:rPr lang="en-US" sz="1800" dirty="0"/>
                        <a:t>The same or different return type</a:t>
                      </a:r>
                    </a:p>
                    <a:p>
                      <a:pPr>
                        <a:lnSpc>
                          <a:spcPct val="150000"/>
                        </a:lnSpc>
                      </a:pPr>
                      <a:endParaRPr lang="en-US" sz="1800" dirty="0"/>
                    </a:p>
                  </a:txBody>
                  <a:tcPr/>
                </a:tc>
                <a:tc>
                  <a:txBody>
                    <a:bodyPr/>
                    <a:lstStyle/>
                    <a:p>
                      <a:pPr eaLnBrk="1" hangingPunct="1">
                        <a:lnSpc>
                          <a:spcPct val="150000"/>
                        </a:lnSpc>
                      </a:pPr>
                      <a:r>
                        <a:rPr lang="en-US" sz="1800" dirty="0"/>
                        <a:t>An overridden method must have:</a:t>
                      </a:r>
                    </a:p>
                    <a:p>
                      <a:pPr marL="342900" lvl="0" indent="-342900" eaLnBrk="1" hangingPunct="1">
                        <a:lnSpc>
                          <a:spcPct val="150000"/>
                        </a:lnSpc>
                        <a:buFont typeface="Arial" pitchFamily="34" charset="0"/>
                        <a:buChar char="•"/>
                      </a:pPr>
                      <a:r>
                        <a:rPr lang="en-US" sz="1800" dirty="0"/>
                        <a:t>The same name</a:t>
                      </a:r>
                    </a:p>
                    <a:p>
                      <a:pPr marL="342900" lvl="0" indent="-342900" eaLnBrk="1" hangingPunct="1">
                        <a:lnSpc>
                          <a:spcPct val="150000"/>
                        </a:lnSpc>
                        <a:buFont typeface="Arial" pitchFamily="34" charset="0"/>
                        <a:buChar char="•"/>
                      </a:pPr>
                      <a:r>
                        <a:rPr lang="en-US" sz="1800" dirty="0"/>
                        <a:t>The same number of parameters and types</a:t>
                      </a:r>
                    </a:p>
                    <a:p>
                      <a:pPr marL="342900" lvl="0" indent="-342900" eaLnBrk="1" hangingPunct="1">
                        <a:lnSpc>
                          <a:spcPct val="150000"/>
                        </a:lnSpc>
                        <a:buFont typeface="Arial" pitchFamily="34" charset="0"/>
                        <a:buChar char="•"/>
                      </a:pPr>
                      <a:r>
                        <a:rPr lang="en-US" sz="1800" dirty="0"/>
                        <a:t>The same return type</a:t>
                      </a:r>
                    </a:p>
                  </a:txBody>
                  <a:tcPr/>
                </a:tc>
                <a:extLst>
                  <a:ext uri="{0D108BD9-81ED-4DB2-BD59-A6C34878D82A}">
                    <a16:rowId xmlns:a16="http://schemas.microsoft.com/office/drawing/2014/main" val="10002"/>
                  </a:ext>
                </a:extLst>
              </a:tr>
            </a:tbl>
          </a:graphicData>
        </a:graphic>
      </p:graphicFrame>
      <p:sp>
        <p:nvSpPr>
          <p:cNvPr id="6" name="Content Placeholder 9"/>
          <p:cNvSpPr txBox="1">
            <a:spLocks/>
          </p:cNvSpPr>
          <p:nvPr/>
        </p:nvSpPr>
        <p:spPr bwMode="gray">
          <a:xfrm>
            <a:off x="2420938" y="5786438"/>
            <a:ext cx="7885112" cy="514350"/>
          </a:xfrm>
          <a:prstGeom prst="rect">
            <a:avLst/>
          </a:prstGeom>
          <a:solidFill>
            <a:schemeClr val="accent2">
              <a:lumMod val="20000"/>
              <a:lumOff val="80000"/>
            </a:schemeClr>
          </a:solidFill>
          <a:ln w="12700">
            <a:noFill/>
            <a:miter lim="800000"/>
            <a:headEnd/>
            <a:tailEnd/>
          </a:ln>
        </p:spPr>
        <p:txBody>
          <a:bodyPr lIns="90488" tIns="44450" rIns="90488" bIns="44450"/>
          <a:lstStyle/>
          <a:p>
            <a:pPr eaLnBrk="0" hangingPunct="0">
              <a:buClr>
                <a:srgbClr val="000000"/>
              </a:buClr>
              <a:defRPr/>
            </a:pPr>
            <a:r>
              <a:rPr lang="en-US" sz="1600" kern="0" dirty="0">
                <a:solidFill>
                  <a:srgbClr val="000000"/>
                </a:solidFill>
                <a:latin typeface="Arial"/>
              </a:rPr>
              <a:t>Refer to the samples Person_P.java, Student_P.java and PolymorphismSample.java inside package sef.module6.sample.</a:t>
            </a:r>
          </a:p>
        </p:txBody>
      </p:sp>
      <p:sp>
        <p:nvSpPr>
          <p:cNvPr id="7" name="Rounded Rectangle 6"/>
          <p:cNvSpPr/>
          <p:nvPr/>
        </p:nvSpPr>
        <p:spPr bwMode="auto">
          <a:xfrm>
            <a:off x="1981200" y="5853339"/>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114703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1000"/>
                                        <p:tgtEl>
                                          <p:spTgt spid="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dissolv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E4B93D8A-7C8D-4AF4-8E60-A037C0565251}" type="slidenum">
              <a:rPr lang="en-US"/>
              <a:pPr algn="r" eaLnBrk="0" hangingPunct="0">
                <a:spcBef>
                  <a:spcPct val="0"/>
                </a:spcBef>
                <a:buClrTx/>
              </a:pPr>
              <a:t>11</a:t>
            </a:fld>
            <a:endParaRPr lang="en-US"/>
          </a:p>
        </p:txBody>
      </p:sp>
      <p:sp>
        <p:nvSpPr>
          <p:cNvPr id="14339" name="Rectangle 2"/>
          <p:cNvSpPr>
            <a:spLocks noGrp="1" noChangeArrowheads="1"/>
          </p:cNvSpPr>
          <p:nvPr>
            <p:ph type="title" idx="4294967295"/>
          </p:nvPr>
        </p:nvSpPr>
        <p:spPr/>
        <p:txBody>
          <a:bodyPr/>
          <a:lstStyle/>
          <a:p>
            <a:pPr eaLnBrk="1" hangingPunct="1"/>
            <a:r>
              <a:rPr lang="en-US"/>
              <a:t>Overloading and Overriding (cont.)</a:t>
            </a:r>
          </a:p>
        </p:txBody>
      </p:sp>
      <p:graphicFrame>
        <p:nvGraphicFramePr>
          <p:cNvPr id="6" name="Table 5"/>
          <p:cNvGraphicFramePr>
            <a:graphicFrameLocks noGrp="1"/>
          </p:cNvGraphicFramePr>
          <p:nvPr>
            <p:extLst>
              <p:ext uri="{D42A27DB-BD31-4B8C-83A1-F6EECF244321}">
                <p14:modId xmlns:p14="http://schemas.microsoft.com/office/powerpoint/2010/main" val="3152617692"/>
              </p:ext>
            </p:extLst>
          </p:nvPr>
        </p:nvGraphicFramePr>
        <p:xfrm>
          <a:off x="409584" y="1341440"/>
          <a:ext cx="11372832" cy="4561777"/>
        </p:xfrm>
        <a:graphic>
          <a:graphicData uri="http://schemas.openxmlformats.org/drawingml/2006/table">
            <a:tbl>
              <a:tblPr firstRow="1" bandRow="1">
                <a:tableStyleId>{5C22544A-7EE6-4342-B048-85BDC9FD1C3A}</a:tableStyleId>
              </a:tblPr>
              <a:tblGrid>
                <a:gridCol w="2324570">
                  <a:extLst>
                    <a:ext uri="{9D8B030D-6E8A-4147-A177-3AD203B41FA5}">
                      <a16:colId xmlns:a16="http://schemas.microsoft.com/office/drawing/2014/main" val="20000"/>
                    </a:ext>
                  </a:extLst>
                </a:gridCol>
                <a:gridCol w="5086989">
                  <a:extLst>
                    <a:ext uri="{9D8B030D-6E8A-4147-A177-3AD203B41FA5}">
                      <a16:colId xmlns:a16="http://schemas.microsoft.com/office/drawing/2014/main" val="20001"/>
                    </a:ext>
                  </a:extLst>
                </a:gridCol>
                <a:gridCol w="3961273">
                  <a:extLst>
                    <a:ext uri="{9D8B030D-6E8A-4147-A177-3AD203B41FA5}">
                      <a16:colId xmlns:a16="http://schemas.microsoft.com/office/drawing/2014/main" val="20002"/>
                    </a:ext>
                  </a:extLst>
                </a:gridCol>
              </a:tblGrid>
              <a:tr h="256543">
                <a:tc>
                  <a:txBody>
                    <a:bodyPr/>
                    <a:lstStyle/>
                    <a:p>
                      <a:endParaRPr lang="en-US" sz="1800" dirty="0"/>
                    </a:p>
                  </a:txBody>
                  <a:tcPr/>
                </a:tc>
                <a:tc>
                  <a:txBody>
                    <a:bodyPr/>
                    <a:lstStyle/>
                    <a:p>
                      <a:r>
                        <a:rPr lang="en-US" sz="1800" dirty="0"/>
                        <a:t>Overloading</a:t>
                      </a:r>
                    </a:p>
                  </a:txBody>
                  <a:tcPr/>
                </a:tc>
                <a:tc>
                  <a:txBody>
                    <a:bodyPr/>
                    <a:lstStyle/>
                    <a:p>
                      <a:r>
                        <a:rPr lang="en-US" sz="1800" dirty="0"/>
                        <a:t>Overriding</a:t>
                      </a:r>
                    </a:p>
                  </a:txBody>
                  <a:tcPr/>
                </a:tc>
                <a:extLst>
                  <a:ext uri="{0D108BD9-81ED-4DB2-BD59-A6C34878D82A}">
                    <a16:rowId xmlns:a16="http://schemas.microsoft.com/office/drawing/2014/main" val="10000"/>
                  </a:ext>
                </a:extLst>
              </a:tr>
              <a:tr h="1471514">
                <a:tc>
                  <a:txBody>
                    <a:bodyPr/>
                    <a:lstStyle/>
                    <a:p>
                      <a:pPr>
                        <a:lnSpc>
                          <a:spcPct val="150000"/>
                        </a:lnSpc>
                      </a:pPr>
                      <a:r>
                        <a:rPr lang="en-US" sz="1800" b="1" dirty="0"/>
                        <a:t>Binding Type</a:t>
                      </a:r>
                    </a:p>
                  </a:txBody>
                  <a:tcPr/>
                </a:tc>
                <a:tc>
                  <a:txBody>
                    <a:bodyPr/>
                    <a:lstStyle/>
                    <a:p>
                      <a:pPr>
                        <a:lnSpc>
                          <a:spcPct val="150000"/>
                        </a:lnSpc>
                      </a:pPr>
                      <a:r>
                        <a:rPr lang="en-US" sz="1800" dirty="0"/>
                        <a:t>Which overloading method to call is based on parameters type and number and decided at the compile time. This is called</a:t>
                      </a:r>
                      <a:r>
                        <a:rPr lang="en-US" sz="1800" baseline="0" dirty="0"/>
                        <a:t> as Static Binding</a:t>
                      </a:r>
                      <a:endParaRPr lang="en-US" sz="1800" dirty="0"/>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sz="1800" dirty="0"/>
                        <a:t>Which overridden method to call is based on the actual </a:t>
                      </a:r>
                      <a:r>
                        <a:rPr lang="en-US" sz="1800" i="1" dirty="0"/>
                        <a:t>object type</a:t>
                      </a:r>
                      <a:r>
                        <a:rPr lang="en-US" sz="1800" dirty="0"/>
                        <a:t> and decided </a:t>
                      </a:r>
                      <a:r>
                        <a:rPr lang="en-US" sz="1800" i="0" dirty="0"/>
                        <a:t>at runtime. This is called as dynamic Binding.</a:t>
                      </a:r>
                      <a:endParaRPr lang="en-US" sz="1800" dirty="0"/>
                    </a:p>
                  </a:txBody>
                  <a:tcPr/>
                </a:tc>
                <a:extLst>
                  <a:ext uri="{0D108BD9-81ED-4DB2-BD59-A6C34878D82A}">
                    <a16:rowId xmlns:a16="http://schemas.microsoft.com/office/drawing/2014/main" val="10001"/>
                  </a:ext>
                </a:extLst>
              </a:tr>
              <a:tr h="2337391">
                <a:tc>
                  <a:txBody>
                    <a:bodyPr/>
                    <a:lstStyle/>
                    <a:p>
                      <a:pPr>
                        <a:lnSpc>
                          <a:spcPct val="150000"/>
                        </a:lnSpc>
                      </a:pPr>
                      <a:r>
                        <a:rPr lang="en-US" sz="1800" b="1" dirty="0"/>
                        <a:t>Sample</a:t>
                      </a:r>
                    </a:p>
                  </a:txBody>
                  <a:tcPr/>
                </a:tc>
                <a:tc>
                  <a:txBody>
                    <a:bodyPr/>
                    <a:lstStyle/>
                    <a:p>
                      <a:pPr>
                        <a:lnSpc>
                          <a:spcPct val="150000"/>
                        </a:lnSpc>
                      </a:pPr>
                      <a:r>
                        <a:rPr lang="en-US" sz="1800" b="0" dirty="0"/>
                        <a:t>Refer to the samples Person_P.java, Student_P.java and PolymorphismSample.java inside package </a:t>
                      </a:r>
                      <a:r>
                        <a:rPr lang="en-US" sz="1800" b="0" i="1" dirty="0"/>
                        <a:t>sef.module6.sample.</a:t>
                      </a:r>
                    </a:p>
                    <a:p>
                      <a:pPr>
                        <a:lnSpc>
                          <a:spcPct val="150000"/>
                        </a:lnSpc>
                      </a:pPr>
                      <a:r>
                        <a:rPr lang="en-US" sz="1800" b="0" i="1" dirty="0"/>
                        <a:t>Explain to the participants how method </a:t>
                      </a:r>
                      <a:r>
                        <a:rPr lang="en-US" sz="1800" b="1" i="1" dirty="0"/>
                        <a:t>address</a:t>
                      </a:r>
                      <a:r>
                        <a:rPr lang="en-US" sz="1800" b="0" i="1" dirty="0"/>
                        <a:t>() is overloaded.</a:t>
                      </a:r>
                      <a:endParaRPr lang="en-US" sz="1800" b="0" dirty="0"/>
                    </a:p>
                  </a:txBody>
                  <a:tcPr/>
                </a:tc>
                <a:tc>
                  <a:txBody>
                    <a:bodyPr/>
                    <a:lstStyle/>
                    <a:p>
                      <a:pPr>
                        <a:lnSpc>
                          <a:spcPct val="150000"/>
                        </a:lnSpc>
                      </a:pPr>
                      <a:r>
                        <a:rPr lang="en-US" sz="1800" b="0" dirty="0"/>
                        <a:t>Refer to the samples Person_P.java, Student_P.java and PolymorphismSample.java inside package </a:t>
                      </a:r>
                      <a:r>
                        <a:rPr lang="en-US" sz="1800" b="0" i="1" dirty="0"/>
                        <a:t>sef.module6.sample.</a:t>
                      </a:r>
                    </a:p>
                    <a:p>
                      <a:pPr>
                        <a:lnSpc>
                          <a:spcPct val="150000"/>
                        </a:lnSpc>
                      </a:pPr>
                      <a:r>
                        <a:rPr lang="en-US" sz="1800" b="0" i="1" dirty="0"/>
                        <a:t>Explain to the participants how method </a:t>
                      </a:r>
                      <a:r>
                        <a:rPr lang="en-US" sz="1800" b="1" i="1" dirty="0"/>
                        <a:t>announce</a:t>
                      </a:r>
                      <a:r>
                        <a:rPr lang="en-US" sz="1800" b="0" i="1" dirty="0"/>
                        <a:t>() is overridden.</a:t>
                      </a:r>
                      <a:endParaRPr lang="en-US" sz="1800" b="0" dirty="0"/>
                    </a:p>
                  </a:txBody>
                  <a:tcPr/>
                </a:tc>
                <a:extLst>
                  <a:ext uri="{0D108BD9-81ED-4DB2-BD59-A6C34878D82A}">
                    <a16:rowId xmlns:a16="http://schemas.microsoft.com/office/drawing/2014/main" val="10002"/>
                  </a:ext>
                </a:extLst>
              </a:tr>
            </a:tbl>
          </a:graphicData>
        </a:graphic>
      </p:graphicFrame>
      <p:sp>
        <p:nvSpPr>
          <p:cNvPr id="5" name="Content Placeholder 9"/>
          <p:cNvSpPr txBox="1">
            <a:spLocks/>
          </p:cNvSpPr>
          <p:nvPr/>
        </p:nvSpPr>
        <p:spPr bwMode="gray">
          <a:xfrm>
            <a:off x="2320926" y="5986463"/>
            <a:ext cx="7885113" cy="514350"/>
          </a:xfrm>
          <a:prstGeom prst="rect">
            <a:avLst/>
          </a:prstGeom>
          <a:solidFill>
            <a:schemeClr val="accent2">
              <a:lumMod val="20000"/>
              <a:lumOff val="80000"/>
            </a:schemeClr>
          </a:solidFill>
          <a:ln w="12700">
            <a:noFill/>
            <a:miter lim="800000"/>
            <a:headEnd/>
            <a:tailEnd/>
          </a:ln>
        </p:spPr>
        <p:txBody>
          <a:bodyPr lIns="90488" tIns="44450" rIns="90488" bIns="44450"/>
          <a:lstStyle/>
          <a:p>
            <a:pPr eaLnBrk="0" hangingPunct="0">
              <a:buClr>
                <a:srgbClr val="000000"/>
              </a:buClr>
              <a:defRPr/>
            </a:pPr>
            <a:r>
              <a:rPr lang="en-US" sz="1600" kern="0" dirty="0">
                <a:solidFill>
                  <a:srgbClr val="000000"/>
                </a:solidFill>
                <a:latin typeface="Arial"/>
              </a:rPr>
              <a:t>Refer to the samples Person_P.java, Student_P.java and PolymorphismSample.java inside package sef.module6.sample.</a:t>
            </a:r>
          </a:p>
        </p:txBody>
      </p:sp>
      <p:sp>
        <p:nvSpPr>
          <p:cNvPr id="7" name="Rounded Rectangle 6"/>
          <p:cNvSpPr/>
          <p:nvPr/>
        </p:nvSpPr>
        <p:spPr bwMode="auto">
          <a:xfrm>
            <a:off x="1881158" y="6053938"/>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2864593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1000"/>
                                        <p:tgtEl>
                                          <p:spTgt spid="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722CE8A2-D360-4CF9-A37C-6DD94348A47F}" type="slidenum">
              <a:rPr lang="en-US"/>
              <a:pPr algn="r" eaLnBrk="0" hangingPunct="0">
                <a:spcBef>
                  <a:spcPct val="0"/>
                </a:spcBef>
                <a:buClrTx/>
              </a:pPr>
              <a:t>12</a:t>
            </a:fld>
            <a:endParaRPr lang="en-US"/>
          </a:p>
        </p:txBody>
      </p:sp>
      <p:sp>
        <p:nvSpPr>
          <p:cNvPr id="15363" name="Rectangle 2"/>
          <p:cNvSpPr>
            <a:spLocks noGrp="1" noChangeArrowheads="1"/>
          </p:cNvSpPr>
          <p:nvPr>
            <p:ph type="title" idx="4294967295"/>
          </p:nvPr>
        </p:nvSpPr>
        <p:spPr/>
        <p:txBody>
          <a:bodyPr/>
          <a:lstStyle/>
          <a:p>
            <a:pPr eaLnBrk="1" hangingPunct="1"/>
            <a:r>
              <a:rPr lang="en-US"/>
              <a:t>Polymorphism</a:t>
            </a:r>
          </a:p>
        </p:txBody>
      </p:sp>
      <p:sp>
        <p:nvSpPr>
          <p:cNvPr id="15364" name="Rectangle 3"/>
          <p:cNvSpPr>
            <a:spLocks noGrp="1" noChangeArrowheads="1"/>
          </p:cNvSpPr>
          <p:nvPr>
            <p:ph type="body" idx="4294967295"/>
          </p:nvPr>
        </p:nvSpPr>
        <p:spPr>
          <a:xfrm>
            <a:off x="409584" y="1219200"/>
            <a:ext cx="9725016" cy="5257800"/>
          </a:xfrm>
        </p:spPr>
        <p:txBody>
          <a:bodyPr vert="horz" lIns="90488" tIns="44450" rIns="90488" bIns="44450" rtlCol="0">
            <a:noAutofit/>
          </a:bodyPr>
          <a:lstStyle/>
          <a:p>
            <a:pPr marL="381000" indent="-381000">
              <a:buFont typeface="Arial" panose="020B0604020202020204" pitchFamily="34" charset="0"/>
              <a:buChar char="•"/>
            </a:pPr>
            <a:r>
              <a:rPr lang="en-US" sz="2400" dirty="0">
                <a:latin typeface="Arial" panose="020B0604020202020204" pitchFamily="34" charset="0"/>
                <a:cs typeface="Arial" panose="020B0604020202020204" pitchFamily="34" charset="0"/>
              </a:rPr>
              <a:t>Polymorphism is one of the basic principles of Object-Oriented Programming</a:t>
            </a:r>
          </a:p>
          <a:p>
            <a:pPr marL="381000" indent="-381000">
              <a:buFont typeface="Arial" panose="020B0604020202020204" pitchFamily="34" charset="0"/>
              <a:buChar char="•"/>
            </a:pPr>
            <a:r>
              <a:rPr lang="en-US" sz="2400" dirty="0">
                <a:latin typeface="Arial" panose="020B0604020202020204" pitchFamily="34" charset="0"/>
                <a:cs typeface="Arial" panose="020B0604020202020204" pitchFamily="34" charset="0"/>
              </a:rPr>
              <a:t>Polymorphism means ‘many forms’</a:t>
            </a:r>
          </a:p>
          <a:p>
            <a:pPr marL="381000" indent="-381000">
              <a:buFont typeface="Arial" panose="020B0604020202020204" pitchFamily="34" charset="0"/>
              <a:buChar char="•"/>
            </a:pPr>
            <a:r>
              <a:rPr lang="en-US" sz="2400" dirty="0">
                <a:latin typeface="Arial" panose="020B0604020202020204" pitchFamily="34" charset="0"/>
                <a:cs typeface="Arial" panose="020B0604020202020204" pitchFamily="34" charset="0"/>
              </a:rPr>
              <a:t>It refers to the ability of a reference variable to change behavior according to what object instance it is holding</a:t>
            </a:r>
          </a:p>
        </p:txBody>
      </p:sp>
      <p:graphicFrame>
        <p:nvGraphicFramePr>
          <p:cNvPr id="5" name="Diagram 4"/>
          <p:cNvGraphicFramePr/>
          <p:nvPr/>
        </p:nvGraphicFramePr>
        <p:xfrm>
          <a:off x="3048000" y="2079644"/>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933130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19090A18-3D1D-4A4A-AEA7-D0452548D19D}" type="slidenum">
              <a:rPr lang="en-US"/>
              <a:pPr algn="r" eaLnBrk="0" hangingPunct="0">
                <a:spcBef>
                  <a:spcPct val="0"/>
                </a:spcBef>
                <a:buClrTx/>
              </a:pPr>
              <a:t>13</a:t>
            </a:fld>
            <a:endParaRPr lang="en-US"/>
          </a:p>
        </p:txBody>
      </p:sp>
      <p:sp>
        <p:nvSpPr>
          <p:cNvPr id="16387" name="Rectangle 2"/>
          <p:cNvSpPr>
            <a:spLocks noGrp="1" noChangeArrowheads="1"/>
          </p:cNvSpPr>
          <p:nvPr>
            <p:ph type="title" idx="4294967295"/>
          </p:nvPr>
        </p:nvSpPr>
        <p:spPr/>
        <p:txBody>
          <a:bodyPr>
            <a:normAutofit fontScale="90000"/>
          </a:bodyPr>
          <a:lstStyle/>
          <a:p>
            <a:pPr eaLnBrk="1" hangingPunct="1"/>
            <a:r>
              <a:rPr lang="en-US"/>
              <a:t>Polymorphism – Static Binding and Dynamic Binding</a:t>
            </a:r>
          </a:p>
        </p:txBody>
      </p:sp>
      <p:graphicFrame>
        <p:nvGraphicFramePr>
          <p:cNvPr id="5" name="Table 4"/>
          <p:cNvGraphicFramePr>
            <a:graphicFrameLocks noGrp="1"/>
          </p:cNvGraphicFramePr>
          <p:nvPr>
            <p:extLst>
              <p:ext uri="{D42A27DB-BD31-4B8C-83A1-F6EECF244321}">
                <p14:modId xmlns:p14="http://schemas.microsoft.com/office/powerpoint/2010/main" val="614402402"/>
              </p:ext>
            </p:extLst>
          </p:nvPr>
        </p:nvGraphicFramePr>
        <p:xfrm>
          <a:off x="1981201" y="1484313"/>
          <a:ext cx="7931223" cy="3017520"/>
        </p:xfrm>
        <a:graphic>
          <a:graphicData uri="http://schemas.openxmlformats.org/drawingml/2006/table">
            <a:tbl>
              <a:tblPr firstRow="1" bandRow="1">
                <a:tableStyleId>{5C22544A-7EE6-4342-B048-85BDC9FD1C3A}</a:tableStyleId>
              </a:tblPr>
              <a:tblGrid>
                <a:gridCol w="2643741">
                  <a:extLst>
                    <a:ext uri="{9D8B030D-6E8A-4147-A177-3AD203B41FA5}">
                      <a16:colId xmlns:a16="http://schemas.microsoft.com/office/drawing/2014/main" val="20000"/>
                    </a:ext>
                  </a:extLst>
                </a:gridCol>
                <a:gridCol w="2643741">
                  <a:extLst>
                    <a:ext uri="{9D8B030D-6E8A-4147-A177-3AD203B41FA5}">
                      <a16:colId xmlns:a16="http://schemas.microsoft.com/office/drawing/2014/main" val="20001"/>
                    </a:ext>
                  </a:extLst>
                </a:gridCol>
                <a:gridCol w="2643741">
                  <a:extLst>
                    <a:ext uri="{9D8B030D-6E8A-4147-A177-3AD203B41FA5}">
                      <a16:colId xmlns:a16="http://schemas.microsoft.com/office/drawing/2014/main" val="20002"/>
                    </a:ext>
                  </a:extLst>
                </a:gridCol>
              </a:tblGrid>
              <a:tr h="370840">
                <a:tc>
                  <a:txBody>
                    <a:bodyPr/>
                    <a:lstStyle/>
                    <a:p>
                      <a:endParaRPr lang="en-US" sz="2000" dirty="0"/>
                    </a:p>
                  </a:txBody>
                  <a:tcPr/>
                </a:tc>
                <a:tc>
                  <a:txBody>
                    <a:bodyPr/>
                    <a:lstStyle/>
                    <a:p>
                      <a:r>
                        <a:rPr lang="en-US" sz="2000" dirty="0"/>
                        <a:t>Static Binding</a:t>
                      </a:r>
                    </a:p>
                  </a:txBody>
                  <a:tcPr/>
                </a:tc>
                <a:tc>
                  <a:txBody>
                    <a:bodyPr/>
                    <a:lstStyle/>
                    <a:p>
                      <a:r>
                        <a:rPr lang="en-US" sz="2000" dirty="0"/>
                        <a:t>Dynamic</a:t>
                      </a:r>
                      <a:r>
                        <a:rPr lang="en-US" sz="2000" baseline="0" dirty="0"/>
                        <a:t> Binding</a:t>
                      </a:r>
                      <a:endParaRPr lang="en-US" sz="2000" dirty="0"/>
                    </a:p>
                  </a:txBody>
                  <a:tcPr/>
                </a:tc>
                <a:extLst>
                  <a:ext uri="{0D108BD9-81ED-4DB2-BD59-A6C34878D82A}">
                    <a16:rowId xmlns:a16="http://schemas.microsoft.com/office/drawing/2014/main" val="10000"/>
                  </a:ext>
                </a:extLst>
              </a:tr>
              <a:tr h="370840">
                <a:tc>
                  <a:txBody>
                    <a:bodyPr/>
                    <a:lstStyle/>
                    <a:p>
                      <a:r>
                        <a:rPr lang="en-US" sz="2000" dirty="0"/>
                        <a:t>Definition</a:t>
                      </a:r>
                    </a:p>
                  </a:txBody>
                  <a:tcPr/>
                </a:tc>
                <a:tc>
                  <a:txBody>
                    <a:bodyPr/>
                    <a:lstStyle/>
                    <a:p>
                      <a:r>
                        <a:rPr lang="en-US" sz="2000" dirty="0"/>
                        <a:t>Ability to call specific behavior (method) at the compile time based on method signature</a:t>
                      </a:r>
                    </a:p>
                  </a:txBody>
                  <a:tcPr/>
                </a:tc>
                <a:tc>
                  <a:txBody>
                    <a:bodyPr/>
                    <a:lstStyle/>
                    <a:p>
                      <a:r>
                        <a:rPr lang="en-US" sz="2000" dirty="0"/>
                        <a:t>Ability to define/defer behavior specific to subclasses at run time.</a:t>
                      </a:r>
                    </a:p>
                  </a:txBody>
                  <a:tcPr/>
                </a:tc>
                <a:extLst>
                  <a:ext uri="{0D108BD9-81ED-4DB2-BD59-A6C34878D82A}">
                    <a16:rowId xmlns:a16="http://schemas.microsoft.com/office/drawing/2014/main" val="10001"/>
                  </a:ext>
                </a:extLst>
              </a:tr>
              <a:tr h="370840">
                <a:tc>
                  <a:txBody>
                    <a:bodyPr/>
                    <a:lstStyle/>
                    <a:p>
                      <a:r>
                        <a:rPr lang="en-US" sz="2000" dirty="0"/>
                        <a:t>How to Achieve</a:t>
                      </a:r>
                    </a:p>
                  </a:txBody>
                  <a:tcPr/>
                </a:tc>
                <a:tc>
                  <a:txBody>
                    <a:bodyPr/>
                    <a:lstStyle/>
                    <a:p>
                      <a:r>
                        <a:rPr lang="en-US" sz="2000" dirty="0"/>
                        <a:t>Can be achieved through Method Overloading </a:t>
                      </a:r>
                    </a:p>
                  </a:txBody>
                  <a:tcPr/>
                </a:tc>
                <a:tc>
                  <a:txBody>
                    <a:bodyPr/>
                    <a:lstStyle/>
                    <a:p>
                      <a:r>
                        <a:rPr lang="en-US" sz="2000" dirty="0"/>
                        <a:t>Can be achieved through Method Overriding </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497094186"/>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5"/>
          <p:cNvSpPr>
            <a:spLocks noChangeArrowheads="1"/>
          </p:cNvSpPr>
          <p:nvPr/>
        </p:nvSpPr>
        <p:spPr bwMode="auto">
          <a:xfrm>
            <a:off x="1223963" y="4433945"/>
            <a:ext cx="7615238" cy="1300103"/>
          </a:xfrm>
          <a:prstGeom prst="rect">
            <a:avLst/>
          </a:prstGeom>
          <a:solidFill>
            <a:schemeClr val="bg2">
              <a:lumMod val="60000"/>
              <a:lumOff val="40000"/>
            </a:schemeClr>
          </a:solidFill>
          <a:ln>
            <a:headEnd/>
            <a:tailEnd/>
          </a:ln>
        </p:spPr>
        <p:txBody>
          <a:bodyPr wrap="none" lIns="90488" tIns="44450" rIns="90488" bIns="44450" anchor="ctr"/>
          <a:lstStyle/>
          <a:p>
            <a:pPr marL="274638" indent="-274638">
              <a:buClr>
                <a:schemeClr val="tx1"/>
              </a:buClr>
              <a:defRPr/>
            </a:pPr>
            <a:endParaRPr lang="en-US" sz="2000" b="1" i="1" dirty="0">
              <a:solidFill>
                <a:srgbClr val="000000"/>
              </a:solidFill>
              <a:latin typeface="Courier New" pitchFamily="49" charset="0"/>
              <a:cs typeface="Courier New" pitchFamily="49" charset="0"/>
            </a:endParaRPr>
          </a:p>
        </p:txBody>
      </p:sp>
      <p:sp>
        <p:nvSpPr>
          <p:cNvPr id="17411"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FCAF254D-8A80-4A5F-A726-3A2E5B2248EF}" type="slidenum">
              <a:rPr lang="en-US"/>
              <a:pPr algn="r" eaLnBrk="0" hangingPunct="0">
                <a:spcBef>
                  <a:spcPct val="0"/>
                </a:spcBef>
                <a:buClrTx/>
              </a:pPr>
              <a:t>14</a:t>
            </a:fld>
            <a:endParaRPr lang="en-US"/>
          </a:p>
        </p:txBody>
      </p:sp>
      <p:sp>
        <p:nvSpPr>
          <p:cNvPr id="17412" name="Rectangle 2"/>
          <p:cNvSpPr>
            <a:spLocks noGrp="1" noChangeArrowheads="1"/>
          </p:cNvSpPr>
          <p:nvPr>
            <p:ph type="title" idx="4294967295"/>
          </p:nvPr>
        </p:nvSpPr>
        <p:spPr/>
        <p:txBody>
          <a:bodyPr/>
          <a:lstStyle/>
          <a:p>
            <a:pPr eaLnBrk="1" hangingPunct="1"/>
            <a:r>
              <a:rPr lang="en-US"/>
              <a:t>Defining Abstract Class</a:t>
            </a:r>
          </a:p>
        </p:txBody>
      </p:sp>
      <p:sp>
        <p:nvSpPr>
          <p:cNvPr id="6" name="Rectangle 3">
            <a:extLst>
              <a:ext uri="{FF2B5EF4-FFF2-40B4-BE49-F238E27FC236}">
                <a16:creationId xmlns:a16="http://schemas.microsoft.com/office/drawing/2014/main" id="{BEECB409-1C5F-2E44-AA60-437059863A47}"/>
              </a:ext>
            </a:extLst>
          </p:cNvPr>
          <p:cNvSpPr txBox="1">
            <a:spLocks noChangeArrowheads="1"/>
          </p:cNvSpPr>
          <p:nvPr/>
        </p:nvSpPr>
        <p:spPr>
          <a:xfrm>
            <a:off x="436880" y="1123951"/>
            <a:ext cx="11470198" cy="4928058"/>
          </a:xfrm>
          <a:prstGeom prst="rect">
            <a:avLst/>
          </a:prstGeom>
        </p:spPr>
        <p:txBody>
          <a:bodyPr vert="horz" lIns="90488" tIns="44450" rIns="90488" bIns="44450" rtlCol="0">
            <a:noAutofit/>
          </a:bodyPr>
          <a:lstStyle>
            <a:lvl1pPr marL="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j-lt"/>
                <a:ea typeface="+mn-ea"/>
                <a:cs typeface="+mn-cs"/>
              </a:defRPr>
            </a:lvl1pPr>
            <a:lvl2pPr marL="45720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450"/>
              </a:spcAft>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nSpc>
                <a:spcPct val="90000"/>
              </a:lnSpc>
              <a:buFont typeface="Arial" panose="020B0604020202020204" pitchFamily="34" charset="0"/>
              <a:buChar char="•"/>
              <a:defRPr/>
            </a:pPr>
            <a:r>
              <a:rPr lang="en-US" sz="2400" dirty="0">
                <a:latin typeface="Arial" panose="020B0604020202020204" pitchFamily="34" charset="0"/>
                <a:cs typeface="Arial" panose="020B0604020202020204" pitchFamily="34" charset="0"/>
              </a:rPr>
              <a:t>An </a:t>
            </a:r>
            <a:r>
              <a:rPr lang="en-US" sz="2400" b="1" i="1" dirty="0">
                <a:latin typeface="Arial" panose="020B0604020202020204" pitchFamily="34" charset="0"/>
                <a:cs typeface="Arial" panose="020B0604020202020204" pitchFamily="34" charset="0"/>
              </a:rPr>
              <a:t>Abstract Class</a:t>
            </a:r>
            <a:r>
              <a:rPr lang="en-US" sz="2400" dirty="0">
                <a:latin typeface="Arial" panose="020B0604020202020204" pitchFamily="34" charset="0"/>
                <a:cs typeface="Arial" panose="020B0604020202020204" pitchFamily="34" charset="0"/>
              </a:rPr>
              <a:t> is a class that provides common behavior across a set of subclasses, but is not itself designed to have instances of its own</a:t>
            </a:r>
          </a:p>
          <a:p>
            <a:pPr marL="457200" indent="-457200">
              <a:lnSpc>
                <a:spcPct val="90000"/>
              </a:lnSpc>
              <a:buFont typeface="Arial" panose="020B0604020202020204" pitchFamily="34" charset="0"/>
              <a:buChar char="•"/>
              <a:defRPr/>
            </a:pPr>
            <a:r>
              <a:rPr lang="en-US" sz="2400" dirty="0">
                <a:latin typeface="Arial" panose="020B0604020202020204" pitchFamily="34" charset="0"/>
                <a:cs typeface="Arial" panose="020B0604020202020204" pitchFamily="34" charset="0"/>
              </a:rPr>
              <a:t>An abstract class is designed as a template for other classes to follow by dictating behavior that must be implemented by its subclasses</a:t>
            </a:r>
          </a:p>
          <a:p>
            <a:pPr marL="457200" indent="-457200">
              <a:lnSpc>
                <a:spcPct val="90000"/>
              </a:lnSpc>
              <a:buFont typeface="Arial" panose="020B0604020202020204" pitchFamily="34" charset="0"/>
              <a:buChar char="•"/>
              <a:defRPr/>
            </a:pPr>
            <a:r>
              <a:rPr lang="en-US" sz="2400" dirty="0">
                <a:latin typeface="Arial" panose="020B0604020202020204" pitchFamily="34" charset="0"/>
                <a:cs typeface="Arial" panose="020B0604020202020204" pitchFamily="34" charset="0"/>
              </a:rPr>
              <a:t>An abstract class can extend a class, an abstract class or implement an interface</a:t>
            </a:r>
          </a:p>
          <a:p>
            <a:pPr marL="457200" indent="-457200">
              <a:lnSpc>
                <a:spcPct val="90000"/>
              </a:lnSpc>
              <a:buFont typeface="Arial" panose="020B0604020202020204" pitchFamily="34" charset="0"/>
              <a:buChar char="•"/>
              <a:defRPr/>
            </a:pPr>
            <a:r>
              <a:rPr lang="en-US" sz="2400" dirty="0">
                <a:latin typeface="Arial" panose="020B0604020202020204" pitchFamily="34" charset="0"/>
                <a:cs typeface="Arial" panose="020B0604020202020204" pitchFamily="34" charset="0"/>
              </a:rPr>
              <a:t>An abstract class can implement one or many interfaces</a:t>
            </a:r>
          </a:p>
          <a:p>
            <a:pPr marL="457200" indent="-457200">
              <a:lnSpc>
                <a:spcPct val="90000"/>
              </a:lnSpc>
              <a:buFont typeface="Arial" panose="020B0604020202020204" pitchFamily="34" charset="0"/>
              <a:buChar char="•"/>
              <a:defRPr/>
            </a:pPr>
            <a:r>
              <a:rPr lang="en-US" sz="2400" dirty="0">
                <a:latin typeface="Arial" panose="020B0604020202020204" pitchFamily="34" charset="0"/>
                <a:cs typeface="Arial" panose="020B0604020202020204" pitchFamily="34" charset="0"/>
              </a:rPr>
              <a:t>An abstract class can extend only one abstract class</a:t>
            </a:r>
          </a:p>
          <a:p>
            <a:pPr marL="457200" indent="-457200">
              <a:lnSpc>
                <a:spcPct val="90000"/>
              </a:lnSpc>
              <a:buFont typeface="Arial" panose="020B0604020202020204" pitchFamily="34" charset="0"/>
              <a:buChar char="•"/>
              <a:defRPr/>
            </a:pPr>
            <a:r>
              <a:rPr lang="en-US" sz="2400" dirty="0">
                <a:latin typeface="Arial" panose="020B0604020202020204" pitchFamily="34" charset="0"/>
                <a:cs typeface="Arial" panose="020B0604020202020204" pitchFamily="34" charset="0"/>
              </a:rPr>
              <a:t>Defined using the ‘abstract’ class modifier</a:t>
            </a:r>
          </a:p>
          <a:p>
            <a:pPr marL="457200" indent="-457200">
              <a:lnSpc>
                <a:spcPct val="90000"/>
              </a:lnSpc>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a:p>
            <a:pPr>
              <a:lnSpc>
                <a:spcPct val="90000"/>
              </a:lnSpc>
              <a:defRPr/>
            </a:pPr>
            <a:r>
              <a:rPr lang="en-US" sz="2400" b="1" i="1" dirty="0">
                <a:latin typeface="Arial" panose="020B0604020202020204" pitchFamily="34" charset="0"/>
                <a:cs typeface="Arial" panose="020B0604020202020204" pitchFamily="34" charset="0"/>
              </a:rPr>
              <a:t>	public abstract Food{</a:t>
            </a:r>
          </a:p>
          <a:p>
            <a:pPr>
              <a:lnSpc>
                <a:spcPct val="90000"/>
              </a:lnSpc>
              <a:defRPr/>
            </a:pPr>
            <a:r>
              <a:rPr lang="en-US" sz="2400" b="1" i="1" dirty="0">
                <a:latin typeface="Arial" panose="020B0604020202020204" pitchFamily="34" charset="0"/>
                <a:cs typeface="Arial" panose="020B0604020202020204" pitchFamily="34" charset="0"/>
              </a:rPr>
              <a:t>		public abstract double </a:t>
            </a:r>
            <a:r>
              <a:rPr lang="en-US" sz="2400" b="1" i="1" dirty="0" err="1">
                <a:latin typeface="Arial" panose="020B0604020202020204" pitchFamily="34" charset="0"/>
                <a:cs typeface="Arial" panose="020B0604020202020204" pitchFamily="34" charset="0"/>
              </a:rPr>
              <a:t>calculateCalories</a:t>
            </a:r>
            <a:r>
              <a:rPr lang="en-US" sz="2400" b="1" i="1" dirty="0">
                <a:latin typeface="Arial" panose="020B0604020202020204" pitchFamily="34" charset="0"/>
                <a:cs typeface="Arial" panose="020B0604020202020204" pitchFamily="34" charset="0"/>
              </a:rPr>
              <a:t>();</a:t>
            </a:r>
          </a:p>
          <a:p>
            <a:pPr>
              <a:lnSpc>
                <a:spcPct val="90000"/>
              </a:lnSpc>
              <a:defRPr/>
            </a:pPr>
            <a:r>
              <a:rPr lang="en-US" sz="2400" b="1" i="1" dirty="0">
                <a:latin typeface="Arial" panose="020B0604020202020204" pitchFamily="34" charset="0"/>
                <a:cs typeface="Arial" panose="020B0604020202020204" pitchFamily="34" charset="0"/>
              </a:rPr>
              <a:t>	}</a:t>
            </a:r>
          </a:p>
          <a:p>
            <a:pPr>
              <a:lnSpc>
                <a:spcPct val="90000"/>
              </a:lnSpc>
              <a:defRPr/>
            </a:pPr>
            <a:endParaRPr lang="en-US" sz="2400" b="1" i="1" dirty="0">
              <a:latin typeface="Arial" panose="020B0604020202020204" pitchFamily="34" charset="0"/>
              <a:cs typeface="Arial" panose="020B0604020202020204" pitchFamily="34" charset="0"/>
            </a:endParaRPr>
          </a:p>
          <a:p>
            <a:pPr marL="457200" indent="-457200">
              <a:lnSpc>
                <a:spcPct val="90000"/>
              </a:lnSpc>
              <a:buFont typeface="Arial" panose="020B0604020202020204" pitchFamily="34" charset="0"/>
              <a:buChar char="•"/>
              <a:defRPr/>
            </a:pPr>
            <a:endParaRPr lang="en-US" sz="2400" b="1"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37402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B2B27455-EEE6-4D74-9F75-30596BB89EA9}" type="slidenum">
              <a:rPr lang="en-US"/>
              <a:pPr algn="r" eaLnBrk="0" hangingPunct="0">
                <a:spcBef>
                  <a:spcPct val="0"/>
                </a:spcBef>
                <a:buClrTx/>
              </a:pPr>
              <a:t>15</a:t>
            </a:fld>
            <a:endParaRPr lang="en-US"/>
          </a:p>
        </p:txBody>
      </p:sp>
      <p:sp>
        <p:nvSpPr>
          <p:cNvPr id="18435" name="Rectangle 2"/>
          <p:cNvSpPr>
            <a:spLocks noGrp="1" noChangeArrowheads="1"/>
          </p:cNvSpPr>
          <p:nvPr>
            <p:ph type="title" idx="4294967295"/>
          </p:nvPr>
        </p:nvSpPr>
        <p:spPr/>
        <p:txBody>
          <a:bodyPr/>
          <a:lstStyle/>
          <a:p>
            <a:pPr eaLnBrk="1" hangingPunct="1"/>
            <a:r>
              <a:rPr lang="en-US"/>
              <a:t>Defining Abstract Class</a:t>
            </a:r>
          </a:p>
        </p:txBody>
      </p:sp>
      <p:sp>
        <p:nvSpPr>
          <p:cNvPr id="7" name="Rounded Rectangle 6"/>
          <p:cNvSpPr/>
          <p:nvPr/>
        </p:nvSpPr>
        <p:spPr bwMode="auto">
          <a:xfrm>
            <a:off x="5035551" y="1857375"/>
            <a:ext cx="2087563" cy="1295400"/>
          </a:xfrm>
          <a:prstGeom prst="roundRect">
            <a:avLst/>
          </a:prstGeom>
          <a:solidFill>
            <a:schemeClr val="bg1"/>
          </a:solidFill>
          <a:ln>
            <a:solidFill>
              <a:schemeClr val="accent2"/>
            </a:solidFill>
            <a:headEnd type="none" w="med" len="med"/>
            <a:tailEnd type="triangle" w="med" len="med"/>
          </a:ln>
        </p:spPr>
        <p:style>
          <a:lnRef idx="3">
            <a:schemeClr val="lt1"/>
          </a:lnRef>
          <a:fillRef idx="1">
            <a:schemeClr val="accent2"/>
          </a:fillRef>
          <a:effectRef idx="1">
            <a:schemeClr val="accent2"/>
          </a:effectRef>
          <a:fontRef idx="minor">
            <a:schemeClr val="lt1"/>
          </a:fontRef>
        </p:style>
        <p:txBody>
          <a:bodyPr wrap="none" lIns="90488" tIns="44450" rIns="90488" bIns="44450" anchor="ctr"/>
          <a:lstStyle/>
          <a:p>
            <a:pPr marL="342900" indent="-342900">
              <a:defRPr/>
            </a:pPr>
            <a:r>
              <a:rPr lang="en-US" sz="2000" dirty="0">
                <a:solidFill>
                  <a:schemeClr val="tx1"/>
                </a:solidFill>
              </a:rPr>
              <a:t>Person_A</a:t>
            </a:r>
          </a:p>
          <a:p>
            <a:pPr marL="342900" indent="-342900">
              <a:defRPr/>
            </a:pPr>
            <a:r>
              <a:rPr lang="en-US" sz="2000" dirty="0">
                <a:solidFill>
                  <a:schemeClr val="tx1"/>
                </a:solidFill>
              </a:rPr>
              <a:t>(Abstract class)</a:t>
            </a:r>
          </a:p>
        </p:txBody>
      </p:sp>
      <p:sp>
        <p:nvSpPr>
          <p:cNvPr id="8" name="Rounded Rectangle 7"/>
          <p:cNvSpPr/>
          <p:nvPr/>
        </p:nvSpPr>
        <p:spPr bwMode="auto">
          <a:xfrm>
            <a:off x="3595688" y="3657600"/>
            <a:ext cx="2087562" cy="1295400"/>
          </a:xfrm>
          <a:prstGeom prst="roundRect">
            <a:avLst/>
          </a:prstGeom>
          <a:solidFill>
            <a:schemeClr val="bg1"/>
          </a:solidFill>
          <a:ln>
            <a:solidFill>
              <a:schemeClr val="accent1"/>
            </a:solidFill>
            <a:headEnd type="none" w="med" len="med"/>
            <a:tailEnd type="triangle" w="med" len="med"/>
          </a:ln>
        </p:spPr>
        <p:style>
          <a:lnRef idx="1">
            <a:schemeClr val="accent1"/>
          </a:lnRef>
          <a:fillRef idx="3">
            <a:schemeClr val="accent1"/>
          </a:fillRef>
          <a:effectRef idx="2">
            <a:schemeClr val="accent1"/>
          </a:effectRef>
          <a:fontRef idx="minor">
            <a:schemeClr val="lt1"/>
          </a:fontRef>
        </p:style>
        <p:txBody>
          <a:bodyPr wrap="none" lIns="90488" tIns="44450" rIns="90488" bIns="44450" anchor="ctr"/>
          <a:lstStyle/>
          <a:p>
            <a:pPr marL="342900" indent="-342900">
              <a:defRPr/>
            </a:pPr>
            <a:r>
              <a:rPr lang="en-US" sz="2000" dirty="0">
                <a:solidFill>
                  <a:schemeClr val="tx1"/>
                </a:solidFill>
              </a:rPr>
              <a:t>Employee_A</a:t>
            </a:r>
          </a:p>
          <a:p>
            <a:pPr marL="342900" indent="-342900">
              <a:defRPr/>
            </a:pPr>
            <a:r>
              <a:rPr lang="en-US" sz="2000" dirty="0">
                <a:solidFill>
                  <a:schemeClr val="tx1"/>
                </a:solidFill>
              </a:rPr>
              <a:t>(Inherits from </a:t>
            </a:r>
          </a:p>
          <a:p>
            <a:pPr marL="342900" indent="-342900">
              <a:defRPr/>
            </a:pPr>
            <a:r>
              <a:rPr lang="en-US" sz="2000" dirty="0">
                <a:solidFill>
                  <a:schemeClr val="tx1"/>
                </a:solidFill>
              </a:rPr>
              <a:t>Person class)</a:t>
            </a:r>
          </a:p>
        </p:txBody>
      </p:sp>
      <p:sp>
        <p:nvSpPr>
          <p:cNvPr id="10" name="Rounded Rectangle 9"/>
          <p:cNvSpPr/>
          <p:nvPr/>
        </p:nvSpPr>
        <p:spPr bwMode="auto">
          <a:xfrm>
            <a:off x="6546850" y="3657600"/>
            <a:ext cx="2089150" cy="1295400"/>
          </a:xfrm>
          <a:prstGeom prst="roundRect">
            <a:avLst/>
          </a:prstGeom>
          <a:solidFill>
            <a:schemeClr val="bg1"/>
          </a:solidFill>
          <a:ln>
            <a:solidFill>
              <a:srgbClr val="009900"/>
            </a:solidFill>
            <a:headEnd type="none" w="med" len="med"/>
            <a:tailEnd type="triangle" w="med" len="med"/>
          </a:ln>
        </p:spPr>
        <p:style>
          <a:lnRef idx="1">
            <a:schemeClr val="accent6"/>
          </a:lnRef>
          <a:fillRef idx="3">
            <a:schemeClr val="accent6"/>
          </a:fillRef>
          <a:effectRef idx="2">
            <a:schemeClr val="accent6"/>
          </a:effectRef>
          <a:fontRef idx="minor">
            <a:schemeClr val="lt1"/>
          </a:fontRef>
        </p:style>
        <p:txBody>
          <a:bodyPr wrap="none" lIns="90488" tIns="44450" rIns="90488" bIns="44450" anchor="ctr"/>
          <a:lstStyle/>
          <a:p>
            <a:pPr marL="342900" indent="-342900">
              <a:defRPr/>
            </a:pPr>
            <a:r>
              <a:rPr lang="en-US" sz="2000" dirty="0">
                <a:solidFill>
                  <a:schemeClr val="tx1"/>
                </a:solidFill>
              </a:rPr>
              <a:t>Student_A</a:t>
            </a:r>
          </a:p>
          <a:p>
            <a:pPr marL="342900" indent="-342900">
              <a:defRPr/>
            </a:pPr>
            <a:r>
              <a:rPr lang="en-US" sz="2000" dirty="0">
                <a:solidFill>
                  <a:schemeClr val="tx1"/>
                </a:solidFill>
              </a:rPr>
              <a:t>(Inherits from</a:t>
            </a:r>
          </a:p>
          <a:p>
            <a:pPr marL="342900" indent="-342900">
              <a:defRPr/>
            </a:pPr>
            <a:r>
              <a:rPr lang="en-US" sz="2000" dirty="0">
                <a:solidFill>
                  <a:schemeClr val="tx1"/>
                </a:solidFill>
              </a:rPr>
              <a:t> Person class)</a:t>
            </a:r>
          </a:p>
        </p:txBody>
      </p:sp>
      <p:cxnSp>
        <p:nvCxnSpPr>
          <p:cNvPr id="18439" name="Straight Connector 34"/>
          <p:cNvCxnSpPr>
            <a:cxnSpLocks noChangeShapeType="1"/>
          </p:cNvCxnSpPr>
          <p:nvPr/>
        </p:nvCxnSpPr>
        <p:spPr bwMode="auto">
          <a:xfrm>
            <a:off x="4675189" y="3370263"/>
            <a:ext cx="2879725" cy="0"/>
          </a:xfrm>
          <a:prstGeom prst="line">
            <a:avLst/>
          </a:prstGeom>
          <a:noFill/>
          <a:ln w="12700" algn="ctr">
            <a:solidFill>
              <a:schemeClr val="tx1"/>
            </a:solidFill>
            <a:round/>
            <a:headEnd/>
            <a:tailEnd/>
          </a:ln>
        </p:spPr>
      </p:cxnSp>
      <p:cxnSp>
        <p:nvCxnSpPr>
          <p:cNvPr id="18440" name="Straight Connector 35"/>
          <p:cNvCxnSpPr>
            <a:cxnSpLocks noChangeShapeType="1"/>
          </p:cNvCxnSpPr>
          <p:nvPr/>
        </p:nvCxnSpPr>
        <p:spPr bwMode="auto">
          <a:xfrm rot="5400000" flipH="1" flipV="1">
            <a:off x="4531520" y="3513932"/>
            <a:ext cx="287337" cy="0"/>
          </a:xfrm>
          <a:prstGeom prst="line">
            <a:avLst/>
          </a:prstGeom>
          <a:noFill/>
          <a:ln w="12700" algn="ctr">
            <a:solidFill>
              <a:schemeClr val="tx1"/>
            </a:solidFill>
            <a:round/>
            <a:headEnd/>
            <a:tailEnd/>
          </a:ln>
        </p:spPr>
      </p:cxnSp>
      <p:cxnSp>
        <p:nvCxnSpPr>
          <p:cNvPr id="18441" name="Straight Connector 39"/>
          <p:cNvCxnSpPr>
            <a:cxnSpLocks noChangeShapeType="1"/>
          </p:cNvCxnSpPr>
          <p:nvPr/>
        </p:nvCxnSpPr>
        <p:spPr bwMode="auto">
          <a:xfrm rot="5400000" flipH="1" flipV="1">
            <a:off x="7411245" y="3513932"/>
            <a:ext cx="287337" cy="0"/>
          </a:xfrm>
          <a:prstGeom prst="line">
            <a:avLst/>
          </a:prstGeom>
          <a:noFill/>
          <a:ln w="12700" algn="ctr">
            <a:solidFill>
              <a:schemeClr val="tx1"/>
            </a:solidFill>
            <a:round/>
            <a:headEnd/>
            <a:tailEnd/>
          </a:ln>
        </p:spPr>
      </p:cxnSp>
      <p:cxnSp>
        <p:nvCxnSpPr>
          <p:cNvPr id="18442" name="Straight Arrow Connector 41"/>
          <p:cNvCxnSpPr>
            <a:cxnSpLocks noChangeShapeType="1"/>
            <a:endCxn id="7" idx="2"/>
          </p:cNvCxnSpPr>
          <p:nvPr/>
        </p:nvCxnSpPr>
        <p:spPr bwMode="auto">
          <a:xfrm rot="16200000" flipV="1">
            <a:off x="5970588" y="3260726"/>
            <a:ext cx="217488" cy="1587"/>
          </a:xfrm>
          <a:prstGeom prst="straightConnector1">
            <a:avLst/>
          </a:prstGeom>
          <a:noFill/>
          <a:ln w="12700" algn="ctr">
            <a:solidFill>
              <a:schemeClr val="tx1"/>
            </a:solidFill>
            <a:round/>
            <a:headEnd/>
            <a:tailEnd type="arrow" w="med" len="med"/>
          </a:ln>
        </p:spPr>
      </p:cxnSp>
      <p:sp>
        <p:nvSpPr>
          <p:cNvPr id="11" name="Content Placeholder 9"/>
          <p:cNvSpPr txBox="1">
            <a:spLocks/>
          </p:cNvSpPr>
          <p:nvPr/>
        </p:nvSpPr>
        <p:spPr bwMode="gray">
          <a:xfrm>
            <a:off x="2420938" y="5849939"/>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p>
            <a:pPr eaLnBrk="0" hangingPunct="0">
              <a:buClr>
                <a:srgbClr val="000000"/>
              </a:buClr>
              <a:defRPr/>
            </a:pPr>
            <a:r>
              <a:rPr lang="en-US" sz="1600" dirty="0">
                <a:latin typeface="Arial" pitchFamily="34" charset="0"/>
              </a:rPr>
              <a:t>Refer to the sample inside package sef.module6.sample.</a:t>
            </a:r>
            <a:endParaRPr lang="en-US" sz="1600" kern="0" dirty="0">
              <a:solidFill>
                <a:srgbClr val="000000"/>
              </a:solidFill>
              <a:latin typeface="Arial"/>
            </a:endParaRPr>
          </a:p>
        </p:txBody>
      </p:sp>
      <p:sp>
        <p:nvSpPr>
          <p:cNvPr id="12" name="Rounded Rectangle 11"/>
          <p:cNvSpPr/>
          <p:nvPr/>
        </p:nvSpPr>
        <p:spPr bwMode="auto">
          <a:xfrm>
            <a:off x="1981200" y="5853339"/>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280809893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1000"/>
                                        <p:tgtEl>
                                          <p:spTgt spid="1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B3130BCF-2AED-48D3-9AA3-AE67AA47EB07}" type="slidenum">
              <a:rPr lang="en-US"/>
              <a:pPr algn="r" eaLnBrk="0" hangingPunct="0">
                <a:spcBef>
                  <a:spcPct val="0"/>
                </a:spcBef>
                <a:buClrTx/>
              </a:pPr>
              <a:t>16</a:t>
            </a:fld>
            <a:endParaRPr lang="en-US"/>
          </a:p>
        </p:txBody>
      </p:sp>
      <p:sp>
        <p:nvSpPr>
          <p:cNvPr id="19459" name="Rectangle 2"/>
          <p:cNvSpPr>
            <a:spLocks noGrp="1" noChangeArrowheads="1"/>
          </p:cNvSpPr>
          <p:nvPr>
            <p:ph type="title" idx="4294967295"/>
          </p:nvPr>
        </p:nvSpPr>
        <p:spPr/>
        <p:txBody>
          <a:bodyPr/>
          <a:lstStyle/>
          <a:p>
            <a:pPr eaLnBrk="1" hangingPunct="1"/>
            <a:r>
              <a:rPr lang="en-US"/>
              <a:t>Activity 2 – Abstract Class</a:t>
            </a:r>
          </a:p>
        </p:txBody>
      </p:sp>
      <p:sp>
        <p:nvSpPr>
          <p:cNvPr id="5" name="Rectangle 3"/>
          <p:cNvSpPr txBox="1">
            <a:spLocks noChangeArrowheads="1"/>
          </p:cNvSpPr>
          <p:nvPr/>
        </p:nvSpPr>
        <p:spPr bwMode="auto">
          <a:xfrm>
            <a:off x="1676400" y="1219200"/>
            <a:ext cx="5729288" cy="5334000"/>
          </a:xfrm>
          <a:prstGeom prst="rect">
            <a:avLst/>
          </a:prstGeom>
          <a:noFill/>
          <a:ln w="9525">
            <a:noFill/>
            <a:miter lim="800000"/>
            <a:headEnd/>
            <a:tailEnd/>
          </a:ln>
        </p:spPr>
        <p:txBody>
          <a:bodyPr lIns="90488" tIns="44450" rIns="90488" bIns="44450"/>
          <a:lstStyle/>
          <a:p>
            <a:pPr marL="274638" indent="-274638" eaLnBrk="0" hangingPunct="0">
              <a:buClr>
                <a:schemeClr val="tx1"/>
              </a:buClr>
              <a:buFontTx/>
              <a:buChar char="•"/>
              <a:defRPr/>
            </a:pPr>
            <a:r>
              <a:rPr lang="en-US" sz="2200" kern="0" dirty="0">
                <a:solidFill>
                  <a:srgbClr val="000000"/>
                </a:solidFill>
              </a:rPr>
              <a:t>In this activity, you will:</a:t>
            </a:r>
          </a:p>
          <a:p>
            <a:pPr marL="550863" lvl="1" indent="-274638" eaLnBrk="0" hangingPunct="0">
              <a:buClr>
                <a:schemeClr val="tx1"/>
              </a:buClr>
              <a:buFontTx/>
              <a:buChar char="–"/>
              <a:defRPr/>
            </a:pPr>
            <a:r>
              <a:rPr lang="en-US" sz="2000" kern="0" dirty="0">
                <a:solidFill>
                  <a:srgbClr val="000000"/>
                </a:solidFill>
              </a:rPr>
              <a:t>Open the file ‘Shape.java’ in the package sef.module6.activity.</a:t>
            </a:r>
          </a:p>
          <a:p>
            <a:pPr marL="550863" lvl="1" indent="-274638" eaLnBrk="0" hangingPunct="0">
              <a:buClr>
                <a:schemeClr val="tx1"/>
              </a:buClr>
              <a:buFontTx/>
              <a:buChar char="–"/>
              <a:defRPr/>
            </a:pPr>
            <a:r>
              <a:rPr lang="en-US" sz="2000" kern="0" dirty="0">
                <a:solidFill>
                  <a:srgbClr val="000000"/>
                </a:solidFill>
              </a:rPr>
              <a:t>Read the instructions and create the code to complete this program.</a:t>
            </a:r>
          </a:p>
          <a:p>
            <a:pPr marL="550863" lvl="1" indent="-274638">
              <a:lnSpc>
                <a:spcPct val="150000"/>
              </a:lnSpc>
              <a:buClr>
                <a:schemeClr val="tx1"/>
              </a:buClr>
              <a:buFontTx/>
              <a:buChar char="–"/>
              <a:defRPr/>
            </a:pPr>
            <a:endParaRPr lang="en-US" kern="0" dirty="0">
              <a:solidFill>
                <a:srgbClr val="000000"/>
              </a:solidFill>
            </a:endParaRPr>
          </a:p>
        </p:txBody>
      </p:sp>
      <p:pic>
        <p:nvPicPr>
          <p:cNvPr id="6" name="Picture 5">
            <a:extLst>
              <a:ext uri="{FF2B5EF4-FFF2-40B4-BE49-F238E27FC236}">
                <a16:creationId xmlns:a16="http://schemas.microsoft.com/office/drawing/2014/main" id="{16CEE76A-A07A-374A-92BF-E4538E109EA3}"/>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642789" y="1708151"/>
            <a:ext cx="5549211" cy="4743450"/>
          </a:xfrm>
          <a:prstGeom prst="rect">
            <a:avLst/>
          </a:prstGeom>
        </p:spPr>
      </p:pic>
    </p:spTree>
    <p:extLst>
      <p:ext uri="{BB962C8B-B14F-4D97-AF65-F5344CB8AC3E}">
        <p14:creationId xmlns:p14="http://schemas.microsoft.com/office/powerpoint/2010/main" val="2218844092"/>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5CC50320-A330-4BFB-A00D-291DCF639FF8}" type="slidenum">
              <a:rPr lang="en-US"/>
              <a:pPr algn="r" eaLnBrk="0" hangingPunct="0">
                <a:spcBef>
                  <a:spcPct val="0"/>
                </a:spcBef>
                <a:buClrTx/>
              </a:pPr>
              <a:t>17</a:t>
            </a:fld>
            <a:endParaRPr lang="en-US"/>
          </a:p>
        </p:txBody>
      </p:sp>
      <p:sp>
        <p:nvSpPr>
          <p:cNvPr id="20483" name="Rectangle 2"/>
          <p:cNvSpPr>
            <a:spLocks noGrp="1" noChangeArrowheads="1"/>
          </p:cNvSpPr>
          <p:nvPr>
            <p:ph type="title" idx="4294967295"/>
          </p:nvPr>
        </p:nvSpPr>
        <p:spPr/>
        <p:txBody>
          <a:bodyPr/>
          <a:lstStyle/>
          <a:p>
            <a:pPr eaLnBrk="1" hangingPunct="1"/>
            <a:r>
              <a:rPr lang="en-US"/>
              <a:t>Activity 3 – Abstraction </a:t>
            </a:r>
          </a:p>
        </p:txBody>
      </p:sp>
      <p:sp>
        <p:nvSpPr>
          <p:cNvPr id="5" name="Rectangle 3"/>
          <p:cNvSpPr txBox="1">
            <a:spLocks noChangeArrowheads="1"/>
          </p:cNvSpPr>
          <p:nvPr/>
        </p:nvSpPr>
        <p:spPr bwMode="auto">
          <a:xfrm>
            <a:off x="409584" y="1219200"/>
            <a:ext cx="6945373" cy="5527676"/>
          </a:xfrm>
          <a:prstGeom prst="rect">
            <a:avLst/>
          </a:prstGeom>
          <a:noFill/>
          <a:ln w="9525">
            <a:noFill/>
            <a:miter lim="800000"/>
            <a:headEnd/>
            <a:tailEnd/>
          </a:ln>
        </p:spPr>
        <p:txBody>
          <a:bodyPr lIns="90488" tIns="44450" rIns="90488" bIns="44450"/>
          <a:lstStyle/>
          <a:p>
            <a:pPr marL="274638" indent="-274638" eaLnBrk="0" hangingPunct="0">
              <a:buClr>
                <a:schemeClr val="tx1"/>
              </a:buClr>
              <a:buFontTx/>
              <a:buChar char="•"/>
              <a:defRPr/>
            </a:pPr>
            <a:r>
              <a:rPr lang="en-US" sz="2000" kern="0" dirty="0">
                <a:solidFill>
                  <a:srgbClr val="000000"/>
                </a:solidFill>
              </a:rPr>
              <a:t>In this activity, you will:</a:t>
            </a:r>
          </a:p>
          <a:p>
            <a:pPr marL="274638" indent="-274638" eaLnBrk="0" hangingPunct="0">
              <a:buClr>
                <a:schemeClr val="tx1"/>
              </a:buClr>
              <a:buFontTx/>
              <a:buChar char="•"/>
              <a:defRPr/>
            </a:pPr>
            <a:endParaRPr lang="en-US" sz="2000" kern="0" dirty="0">
              <a:solidFill>
                <a:srgbClr val="000000"/>
              </a:solidFill>
            </a:endParaRPr>
          </a:p>
          <a:p>
            <a:pPr marL="457200" indent="-457200">
              <a:buFont typeface="+mj-lt"/>
              <a:buAutoNum type="arabicPeriod"/>
            </a:pPr>
            <a:r>
              <a:rPr lang="en-US" sz="2000" dirty="0"/>
              <a:t>Create a class </a:t>
            </a:r>
            <a:r>
              <a:rPr lang="en-US" sz="2000" dirty="0" err="1"/>
              <a:t>Rectangle.java</a:t>
            </a:r>
            <a:r>
              <a:rPr lang="en-US" sz="2000" dirty="0"/>
              <a:t> that extends </a:t>
            </a:r>
            <a:r>
              <a:rPr lang="en-US" sz="2000" dirty="0" err="1"/>
              <a:t>Shape.java</a:t>
            </a:r>
            <a:endParaRPr lang="en-US" sz="2000" dirty="0"/>
          </a:p>
          <a:p>
            <a:pPr marL="457200" indent="-457200">
              <a:buFont typeface="+mj-lt"/>
              <a:buAutoNum type="arabicPeriod"/>
            </a:pPr>
            <a:r>
              <a:rPr lang="en-US" sz="2000" dirty="0"/>
              <a:t>Define double parameter ‘length’ and ‘breadth’</a:t>
            </a:r>
          </a:p>
          <a:p>
            <a:pPr marL="457200" indent="-457200">
              <a:buFont typeface="+mj-lt"/>
              <a:buAutoNum type="arabicPeriod"/>
            </a:pPr>
            <a:r>
              <a:rPr lang="en-US" sz="2000" dirty="0"/>
              <a:t>Write default and parameterized constructor</a:t>
            </a:r>
          </a:p>
          <a:p>
            <a:pPr marL="457200" indent="-457200">
              <a:buFont typeface="+mj-lt"/>
              <a:buAutoNum type="arabicPeriod"/>
            </a:pPr>
            <a:r>
              <a:rPr lang="en-US" sz="2000" dirty="0"/>
              <a:t>Define method </a:t>
            </a:r>
            <a:r>
              <a:rPr lang="en-US" sz="2000" dirty="0" err="1"/>
              <a:t>caculateArea</a:t>
            </a:r>
            <a:r>
              <a:rPr lang="en-US" sz="2000" dirty="0"/>
              <a:t>(). Note that area of Rectangle is ‘length x breadth’</a:t>
            </a:r>
          </a:p>
          <a:p>
            <a:pPr marL="457200" indent="-457200">
              <a:buFont typeface="+mj-lt"/>
              <a:buAutoNum type="arabicPeriod"/>
            </a:pPr>
            <a:r>
              <a:rPr lang="en-US" sz="2000" dirty="0"/>
              <a:t>Define method </a:t>
            </a:r>
            <a:r>
              <a:rPr lang="en-US" sz="2000" dirty="0" err="1"/>
              <a:t>calculatePerimeter</a:t>
            </a:r>
            <a:r>
              <a:rPr lang="en-US" sz="2000" dirty="0"/>
              <a:t>(). Note that perimeter of Square is ‘2 (length x breadth)’</a:t>
            </a:r>
          </a:p>
          <a:p>
            <a:pPr marL="457200" indent="-457200">
              <a:buFont typeface="+mj-lt"/>
              <a:buAutoNum type="arabicPeriod"/>
            </a:pPr>
            <a:r>
              <a:rPr lang="en-US" sz="2000" dirty="0"/>
              <a:t>Create a class </a:t>
            </a:r>
            <a:r>
              <a:rPr lang="en-US" sz="2000" dirty="0" err="1"/>
              <a:t>AbstractionActivity.java</a:t>
            </a:r>
            <a:r>
              <a:rPr lang="en-US" sz="2000" dirty="0"/>
              <a:t> with the main method</a:t>
            </a:r>
          </a:p>
          <a:p>
            <a:pPr marL="457200" indent="-457200">
              <a:buFont typeface="+mj-lt"/>
              <a:buAutoNum type="arabicPeriod"/>
            </a:pPr>
            <a:r>
              <a:rPr lang="en-US" sz="2000" dirty="0"/>
              <a:t>Write the code to print color, area and perimeter of Circle with side 5 and Rectangle with length 5 and breadth 6.</a:t>
            </a:r>
          </a:p>
          <a:p>
            <a:pPr marL="457200" indent="-457200">
              <a:buFont typeface="+mj-lt"/>
              <a:buAutoNum type="arabicPeriod"/>
            </a:pPr>
            <a:r>
              <a:rPr lang="en-US" sz="2000" dirty="0"/>
              <a:t>Print result.</a:t>
            </a:r>
          </a:p>
          <a:p>
            <a:pPr marL="550863" lvl="1" indent="-274638">
              <a:lnSpc>
                <a:spcPct val="150000"/>
              </a:lnSpc>
              <a:buClr>
                <a:schemeClr val="tx1"/>
              </a:buClr>
              <a:buFontTx/>
              <a:buChar char="–"/>
              <a:defRPr/>
            </a:pPr>
            <a:endParaRPr lang="en-US" sz="2000" kern="0" dirty="0">
              <a:solidFill>
                <a:srgbClr val="000000"/>
              </a:solidFill>
            </a:endParaRPr>
          </a:p>
        </p:txBody>
      </p:sp>
      <p:pic>
        <p:nvPicPr>
          <p:cNvPr id="6" name="Picture 5">
            <a:extLst>
              <a:ext uri="{FF2B5EF4-FFF2-40B4-BE49-F238E27FC236}">
                <a16:creationId xmlns:a16="http://schemas.microsoft.com/office/drawing/2014/main" id="{5BF98CB4-73A0-7949-9E93-8D2CB539B6EC}"/>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642789" y="1708151"/>
            <a:ext cx="5549211" cy="4743450"/>
          </a:xfrm>
          <a:prstGeom prst="rect">
            <a:avLst/>
          </a:prstGeom>
        </p:spPr>
      </p:pic>
    </p:spTree>
    <p:extLst>
      <p:ext uri="{BB962C8B-B14F-4D97-AF65-F5344CB8AC3E}">
        <p14:creationId xmlns:p14="http://schemas.microsoft.com/office/powerpoint/2010/main" val="2582518611"/>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60C61ACF-19E1-42E1-AF97-81C8290F24B9}" type="slidenum">
              <a:rPr lang="en-US"/>
              <a:pPr algn="r" eaLnBrk="0" hangingPunct="0">
                <a:spcBef>
                  <a:spcPct val="0"/>
                </a:spcBef>
                <a:buClrTx/>
              </a:pPr>
              <a:t>18</a:t>
            </a:fld>
            <a:endParaRPr lang="en-US"/>
          </a:p>
        </p:txBody>
      </p:sp>
      <p:sp>
        <p:nvSpPr>
          <p:cNvPr id="21507" name="Rectangle 2"/>
          <p:cNvSpPr>
            <a:spLocks noGrp="1" noChangeArrowheads="1"/>
          </p:cNvSpPr>
          <p:nvPr>
            <p:ph type="title" idx="4294967295"/>
          </p:nvPr>
        </p:nvSpPr>
        <p:spPr/>
        <p:txBody>
          <a:bodyPr/>
          <a:lstStyle/>
          <a:p>
            <a:pPr eaLnBrk="1" hangingPunct="1"/>
            <a:r>
              <a:rPr lang="en-US"/>
              <a:t>Defining Java Interface</a:t>
            </a:r>
          </a:p>
        </p:txBody>
      </p:sp>
      <p:sp>
        <p:nvSpPr>
          <p:cNvPr id="21508" name="Rectangle 5"/>
          <p:cNvSpPr>
            <a:spLocks noGrp="1" noChangeArrowheads="1"/>
          </p:cNvSpPr>
          <p:nvPr>
            <p:ph type="body" idx="4294967295"/>
          </p:nvPr>
        </p:nvSpPr>
        <p:spPr>
          <a:xfrm>
            <a:off x="436879" y="1941705"/>
            <a:ext cx="10575677" cy="4110303"/>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An interface is 100% abstract class</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An Interface specifies a set of method or templates that an implementing class needs to follow</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An interface provides only a form for a class but no implementation</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An interface defines </a:t>
            </a:r>
            <a:r>
              <a:rPr lang="en-US" sz="2400" i="1" dirty="0">
                <a:latin typeface="Arial" panose="020B0604020202020204" pitchFamily="34" charset="0"/>
                <a:cs typeface="Arial" panose="020B0604020202020204" pitchFamily="34" charset="0"/>
              </a:rPr>
              <a:t>what</a:t>
            </a:r>
            <a:r>
              <a:rPr lang="en-US" sz="2400" dirty="0">
                <a:latin typeface="Arial" panose="020B0604020202020204" pitchFamily="34" charset="0"/>
                <a:cs typeface="Arial" panose="020B0604020202020204" pitchFamily="34" charset="0"/>
              </a:rPr>
              <a:t> a class can do but not </a:t>
            </a:r>
            <a:r>
              <a:rPr lang="en-US" sz="2400" i="1" dirty="0">
                <a:latin typeface="Arial" panose="020B0604020202020204" pitchFamily="34" charset="0"/>
                <a:cs typeface="Arial" panose="020B0604020202020204" pitchFamily="34" charset="0"/>
              </a:rPr>
              <a:t>how</a:t>
            </a:r>
            <a:r>
              <a:rPr lang="en-US" sz="2400" dirty="0">
                <a:latin typeface="Arial" panose="020B0604020202020204" pitchFamily="34" charset="0"/>
                <a:cs typeface="Arial" panose="020B0604020202020204" pitchFamily="34" charset="0"/>
              </a:rPr>
              <a:t> the class will do it </a:t>
            </a:r>
          </a:p>
          <a:p>
            <a:pPr marL="342900" indent="-342900" eaLnBrk="1" hangingPunct="1">
              <a:lnSpc>
                <a:spcPct val="150000"/>
              </a:lnSpc>
              <a:buFont typeface="Arial" panose="020B0604020202020204" pitchFamily="34" charset="0"/>
              <a:buChar char="•"/>
            </a:pPr>
            <a:endParaRPr lang="en-US" sz="24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27040427"/>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DA1E528F-5FCB-4558-A76C-DDEDF1434202}" type="slidenum">
              <a:rPr lang="en-US"/>
              <a:pPr algn="r" eaLnBrk="0" hangingPunct="0">
                <a:spcBef>
                  <a:spcPct val="0"/>
                </a:spcBef>
                <a:buClrTx/>
              </a:pPr>
              <a:t>19</a:t>
            </a:fld>
            <a:endParaRPr lang="en-US"/>
          </a:p>
        </p:txBody>
      </p:sp>
      <p:sp>
        <p:nvSpPr>
          <p:cNvPr id="22531" name="Rectangle 2"/>
          <p:cNvSpPr>
            <a:spLocks noGrp="1" noChangeArrowheads="1"/>
          </p:cNvSpPr>
          <p:nvPr>
            <p:ph type="title" idx="4294967295"/>
          </p:nvPr>
        </p:nvSpPr>
        <p:spPr/>
        <p:txBody>
          <a:bodyPr/>
          <a:lstStyle/>
          <a:p>
            <a:pPr eaLnBrk="1" hangingPunct="1"/>
            <a:r>
              <a:rPr lang="en-US"/>
              <a:t>Implementing Interfaces</a:t>
            </a:r>
          </a:p>
        </p:txBody>
      </p:sp>
      <p:sp>
        <p:nvSpPr>
          <p:cNvPr id="22532" name="Rectangle 3"/>
          <p:cNvSpPr>
            <a:spLocks noGrp="1" noChangeArrowheads="1"/>
          </p:cNvSpPr>
          <p:nvPr>
            <p:ph type="body" idx="4294967295"/>
          </p:nvPr>
        </p:nvSpPr>
        <p:spPr>
          <a:xfrm>
            <a:off x="436880" y="1192697"/>
            <a:ext cx="10993120" cy="4870174"/>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 class implementing interfaces is required to override the inherited methods </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Interfaces are implemented using the keyword </a:t>
            </a:r>
            <a:r>
              <a:rPr lang="en-US" sz="2400" b="1" dirty="0">
                <a:solidFill>
                  <a:srgbClr val="0000FF"/>
                </a:solidFill>
                <a:latin typeface="Arial" panose="020B0604020202020204" pitchFamily="34" charset="0"/>
                <a:cs typeface="Arial" panose="020B0604020202020204" pitchFamily="34" charset="0"/>
              </a:rPr>
              <a:t>implements</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Rules on implementing the interface methods</a:t>
            </a:r>
          </a:p>
          <a:p>
            <a:pPr marL="800100" lvl="1" indent="-342900" eaLnBrk="1" hangingPunct="1">
              <a:lnSpc>
                <a:spcPct val="150000"/>
              </a:lnSpc>
              <a:buFont typeface="Wingdings" pitchFamily="2" charset="2"/>
              <a:buChar char="Ø"/>
            </a:pPr>
            <a:r>
              <a:rPr lang="en-US" sz="2400" dirty="0">
                <a:latin typeface="Arial" panose="020B0604020202020204" pitchFamily="34" charset="0"/>
                <a:cs typeface="Arial" panose="020B0604020202020204" pitchFamily="34" charset="0"/>
              </a:rPr>
              <a:t>Must have the same method signature and return type</a:t>
            </a:r>
          </a:p>
          <a:p>
            <a:pPr marL="800100" lvl="1" indent="-342900" eaLnBrk="1" hangingPunct="1">
              <a:lnSpc>
                <a:spcPct val="150000"/>
              </a:lnSpc>
              <a:buFont typeface="Wingdings" pitchFamily="2" charset="2"/>
              <a:buChar char="Ø"/>
            </a:pPr>
            <a:r>
              <a:rPr lang="en-US" sz="2400" dirty="0">
                <a:latin typeface="Arial" panose="020B0604020202020204" pitchFamily="34" charset="0"/>
                <a:cs typeface="Arial" panose="020B0604020202020204" pitchFamily="34" charset="0"/>
              </a:rPr>
              <a:t>Cannot narrow the method accessibility</a:t>
            </a:r>
          </a:p>
          <a:p>
            <a:pPr marL="800100" lvl="1" indent="-342900" eaLnBrk="1" hangingPunct="1">
              <a:lnSpc>
                <a:spcPct val="150000"/>
              </a:lnSpc>
              <a:buFont typeface="Wingdings" pitchFamily="2" charset="2"/>
              <a:buChar char="Ø"/>
            </a:pPr>
            <a:r>
              <a:rPr lang="en-US" sz="2400" dirty="0">
                <a:latin typeface="Arial" panose="020B0604020202020204" pitchFamily="34" charset="0"/>
                <a:cs typeface="Arial" panose="020B0604020202020204" pitchFamily="34" charset="0"/>
              </a:rPr>
              <a:t>Cannot specify broader checked exceptions</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Interface variables are implicitly public final static</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Interface methods are implicitly public abstract</a:t>
            </a:r>
          </a:p>
        </p:txBody>
      </p:sp>
    </p:spTree>
    <p:extLst>
      <p:ext uri="{BB962C8B-B14F-4D97-AF65-F5344CB8AC3E}">
        <p14:creationId xmlns:p14="http://schemas.microsoft.com/office/powerpoint/2010/main" val="526386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F12B05EF-AF44-4666-A99A-95005BD85BC9}" type="slidenum">
              <a:rPr lang="en-US"/>
              <a:pPr algn="r" eaLnBrk="0" hangingPunct="0">
                <a:spcBef>
                  <a:spcPct val="0"/>
                </a:spcBef>
                <a:buClrTx/>
              </a:pPr>
              <a:t>2</a:t>
            </a:fld>
            <a:endParaRPr lang="en-US"/>
          </a:p>
        </p:txBody>
      </p:sp>
      <p:sp>
        <p:nvSpPr>
          <p:cNvPr id="5123" name="Rectangle 2"/>
          <p:cNvSpPr>
            <a:spLocks noGrp="1" noChangeArrowheads="1"/>
          </p:cNvSpPr>
          <p:nvPr>
            <p:ph type="title" idx="4294967295"/>
          </p:nvPr>
        </p:nvSpPr>
        <p:spPr/>
        <p:txBody>
          <a:bodyPr/>
          <a:lstStyle/>
          <a:p>
            <a:pPr eaLnBrk="1" hangingPunct="1"/>
            <a:r>
              <a:rPr lang="en-US"/>
              <a:t>Module Objectives</a:t>
            </a:r>
          </a:p>
        </p:txBody>
      </p:sp>
      <p:sp>
        <p:nvSpPr>
          <p:cNvPr id="6148" name="Rectangle 3"/>
          <p:cNvSpPr>
            <a:spLocks noGrp="1" noChangeArrowheads="1"/>
          </p:cNvSpPr>
          <p:nvPr>
            <p:ph type="body" idx="4294967295"/>
          </p:nvPr>
        </p:nvSpPr>
        <p:spPr>
          <a:xfrm>
            <a:off x="409584" y="1219200"/>
            <a:ext cx="7896216" cy="5334000"/>
          </a:xfrm>
        </p:spPr>
        <p:txBody>
          <a:bodyPr vert="horz" lIns="90488" tIns="44450" rIns="90488" bIns="44450" rtlCol="0">
            <a:noAutofit/>
          </a:bodyPr>
          <a:lstStyle/>
          <a:p>
            <a:pPr marL="342900" indent="-342900">
              <a:buFont typeface="Arial" panose="020B0604020202020204" pitchFamily="34" charset="0"/>
              <a:buChar char="•"/>
              <a:defRPr/>
            </a:pPr>
            <a:r>
              <a:rPr lang="en-US" sz="2200" dirty="0">
                <a:latin typeface="Arial" panose="020B0604020202020204" pitchFamily="34" charset="0"/>
                <a:cs typeface="Arial" panose="020B0604020202020204" pitchFamily="34" charset="0"/>
              </a:rPr>
              <a:t>At the end of this module, participants will be able to:</a:t>
            </a:r>
          </a:p>
          <a:p>
            <a:pPr marL="800100" lvl="1" indent="-342900" eaLnBrk="1" hangingPunct="1">
              <a:buFont typeface="Wingdings" pitchFamily="2" charset="2"/>
              <a:buChar char="Ø"/>
              <a:defRPr/>
            </a:pPr>
            <a:r>
              <a:rPr lang="en-US" sz="2200" dirty="0">
                <a:latin typeface="Arial" panose="020B0604020202020204" pitchFamily="34" charset="0"/>
                <a:cs typeface="Arial" panose="020B0604020202020204" pitchFamily="34" charset="0"/>
              </a:rPr>
              <a:t>Define inheritance</a:t>
            </a:r>
          </a:p>
          <a:p>
            <a:pPr marL="800100" lvl="1" indent="-342900" eaLnBrk="1" hangingPunct="1">
              <a:buFont typeface="Wingdings" pitchFamily="2" charset="2"/>
              <a:buChar char="Ø"/>
              <a:defRPr/>
            </a:pPr>
            <a:r>
              <a:rPr lang="en-US" sz="2200" dirty="0">
                <a:latin typeface="Arial" panose="020B0604020202020204" pitchFamily="34" charset="0"/>
                <a:cs typeface="Arial" panose="020B0604020202020204" pitchFamily="34" charset="0"/>
              </a:rPr>
              <a:t>Describe the 'is-a' relationship</a:t>
            </a:r>
          </a:p>
          <a:p>
            <a:pPr marL="800100" lvl="1" indent="-342900" eaLnBrk="1" hangingPunct="1">
              <a:buFont typeface="Wingdings" pitchFamily="2" charset="2"/>
              <a:buChar char="Ø"/>
              <a:defRPr/>
            </a:pPr>
            <a:r>
              <a:rPr lang="en-US" sz="2200" dirty="0">
                <a:latin typeface="Arial" panose="020B0604020202020204" pitchFamily="34" charset="0"/>
                <a:cs typeface="Arial" panose="020B0604020202020204" pitchFamily="34" charset="0"/>
              </a:rPr>
              <a:t>Explain how to use the 'extends' keyword to define an inheritance relationship</a:t>
            </a:r>
          </a:p>
          <a:p>
            <a:pPr marL="800100" lvl="1" indent="-342900" eaLnBrk="1" hangingPunct="1">
              <a:buFont typeface="Wingdings" pitchFamily="2" charset="2"/>
              <a:buChar char="Ø"/>
              <a:defRPr/>
            </a:pPr>
            <a:r>
              <a:rPr lang="en-US" sz="2200" dirty="0">
                <a:latin typeface="Arial" panose="020B0604020202020204" pitchFamily="34" charset="0"/>
                <a:cs typeface="Arial" panose="020B0604020202020204" pitchFamily="34" charset="0"/>
              </a:rPr>
              <a:t>Identify the effects of access modifiers in an inheritance relationship</a:t>
            </a:r>
          </a:p>
          <a:p>
            <a:pPr marL="800100" lvl="1" indent="-342900" eaLnBrk="1" hangingPunct="1">
              <a:buFont typeface="Wingdings" pitchFamily="2" charset="2"/>
              <a:buChar char="Ø"/>
              <a:defRPr/>
            </a:pPr>
            <a:r>
              <a:rPr lang="en-US" sz="2200" dirty="0">
                <a:latin typeface="Arial" panose="020B0604020202020204" pitchFamily="34" charset="0"/>
                <a:cs typeface="Arial" panose="020B0604020202020204" pitchFamily="34" charset="0"/>
              </a:rPr>
              <a:t>Explain how to override inherited methods</a:t>
            </a:r>
          </a:p>
          <a:p>
            <a:pPr marL="800100" lvl="1" indent="-342900" eaLnBrk="1" hangingPunct="1">
              <a:buFont typeface="Wingdings" pitchFamily="2" charset="2"/>
              <a:buChar char="Ø"/>
              <a:defRPr/>
            </a:pPr>
            <a:r>
              <a:rPr lang="en-US" sz="2200" dirty="0">
                <a:latin typeface="Arial" panose="020B0604020202020204" pitchFamily="34" charset="0"/>
                <a:cs typeface="Arial" panose="020B0604020202020204" pitchFamily="34" charset="0"/>
              </a:rPr>
              <a:t>Define abstract classes and their use</a:t>
            </a:r>
          </a:p>
          <a:p>
            <a:pPr marL="800100" lvl="1" indent="-342900" eaLnBrk="1" hangingPunct="1">
              <a:buFont typeface="Wingdings" pitchFamily="2" charset="2"/>
              <a:buChar char="Ø"/>
              <a:defRPr/>
            </a:pPr>
            <a:r>
              <a:rPr lang="en-US" sz="2200" dirty="0">
                <a:latin typeface="Arial" panose="020B0604020202020204" pitchFamily="34" charset="0"/>
                <a:cs typeface="Arial" panose="020B0604020202020204" pitchFamily="34" charset="0"/>
              </a:rPr>
              <a:t>Define interfaces and their use</a:t>
            </a:r>
          </a:p>
          <a:p>
            <a:pPr marL="800100" lvl="1" indent="-342900" eaLnBrk="1" hangingPunct="1">
              <a:buFont typeface="Wingdings" pitchFamily="2" charset="2"/>
              <a:buChar char="Ø"/>
              <a:defRPr/>
            </a:pPr>
            <a:r>
              <a:rPr lang="en-US" sz="2200" dirty="0">
                <a:latin typeface="Arial" panose="020B0604020202020204" pitchFamily="34" charset="0"/>
                <a:cs typeface="Arial" panose="020B0604020202020204" pitchFamily="34" charset="0"/>
              </a:rPr>
              <a:t>Describe the difference between extending from a class and implementing interfaces</a:t>
            </a:r>
          </a:p>
          <a:p>
            <a:pPr marL="800100" lvl="1" indent="-342900" eaLnBrk="1" hangingPunct="1">
              <a:buFont typeface="Wingdings" pitchFamily="2" charset="2"/>
              <a:buChar char="Ø"/>
              <a:defRPr/>
            </a:pPr>
            <a:r>
              <a:rPr lang="en-US" sz="2200" dirty="0">
                <a:latin typeface="Arial" panose="020B0604020202020204" pitchFamily="34" charset="0"/>
                <a:cs typeface="Arial" panose="020B0604020202020204" pitchFamily="34" charset="0"/>
              </a:rPr>
              <a:t>Discuss up-casting / down-casting references</a:t>
            </a:r>
          </a:p>
          <a:p>
            <a:pPr marL="800100" lvl="1" indent="-342900" eaLnBrk="1" hangingPunct="1">
              <a:buFont typeface="Wingdings" pitchFamily="2" charset="2"/>
              <a:buChar char="Ø"/>
              <a:defRPr/>
            </a:pPr>
            <a:r>
              <a:rPr lang="en-US" sz="2200" dirty="0">
                <a:latin typeface="Arial" panose="020B0604020202020204" pitchFamily="34" charset="0"/>
                <a:cs typeface="Arial" panose="020B0604020202020204" pitchFamily="34" charset="0"/>
              </a:rPr>
              <a:t>Discuss virtual method invocation in Java</a:t>
            </a:r>
          </a:p>
          <a:p>
            <a:pPr marL="800100" lvl="1" indent="-342900" eaLnBrk="1" hangingPunct="1">
              <a:buFont typeface="Wingdings" pitchFamily="2" charset="2"/>
              <a:buChar char="Ø"/>
              <a:defRPr/>
            </a:pPr>
            <a:endParaRPr lang="en-US" sz="22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2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2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2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200"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2236298F-525D-9448-B55C-1FF9C712FC4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305800" y="1057275"/>
            <a:ext cx="3840057" cy="4743450"/>
          </a:xfrm>
          <a:prstGeom prst="rect">
            <a:avLst/>
          </a:prstGeom>
        </p:spPr>
      </p:pic>
    </p:spTree>
    <p:extLst>
      <p:ext uri="{BB962C8B-B14F-4D97-AF65-F5344CB8AC3E}">
        <p14:creationId xmlns:p14="http://schemas.microsoft.com/office/powerpoint/2010/main" val="261186548"/>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7F242749-6CC3-4B99-8D80-AACB4D716158}" type="slidenum">
              <a:rPr lang="en-US"/>
              <a:pPr algn="r" eaLnBrk="0" hangingPunct="0">
                <a:spcBef>
                  <a:spcPct val="0"/>
                </a:spcBef>
                <a:buClrTx/>
              </a:pPr>
              <a:t>20</a:t>
            </a:fld>
            <a:endParaRPr lang="en-US"/>
          </a:p>
        </p:txBody>
      </p:sp>
      <p:sp>
        <p:nvSpPr>
          <p:cNvPr id="23555" name="Rectangle 2"/>
          <p:cNvSpPr>
            <a:spLocks noGrp="1" noChangeArrowheads="1"/>
          </p:cNvSpPr>
          <p:nvPr>
            <p:ph type="title" idx="4294967295"/>
          </p:nvPr>
        </p:nvSpPr>
        <p:spPr/>
        <p:txBody>
          <a:bodyPr/>
          <a:lstStyle/>
          <a:p>
            <a:pPr eaLnBrk="1" hangingPunct="1"/>
            <a:r>
              <a:rPr lang="en-US"/>
              <a:t>Rules on Interface</a:t>
            </a:r>
          </a:p>
        </p:txBody>
      </p:sp>
      <p:sp>
        <p:nvSpPr>
          <p:cNvPr id="23556" name="Rectangle 3"/>
          <p:cNvSpPr>
            <a:spLocks noGrp="1" noChangeArrowheads="1"/>
          </p:cNvSpPr>
          <p:nvPr>
            <p:ph type="body" idx="4294967295"/>
          </p:nvPr>
        </p:nvSpPr>
        <p:spPr>
          <a:xfrm>
            <a:off x="409585" y="1172817"/>
            <a:ext cx="10324676" cy="4273827"/>
          </a:xfrm>
        </p:spPr>
        <p:txBody>
          <a:bodyPr vert="horz" lIns="90488" tIns="44450" rIns="90488" bIns="44450" rtlCol="0">
            <a:noAutofit/>
          </a:bodyPr>
          <a:lstStyle/>
          <a:p>
            <a:pPr marL="381000" indent="-3810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An interface can extend several interfaces</a:t>
            </a:r>
          </a:p>
          <a:p>
            <a:pPr marL="381000" indent="-3810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Interfaces can be implemented by any class</a:t>
            </a:r>
          </a:p>
          <a:p>
            <a:pPr marL="381000" indent="-3810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 class can implement several interfaces</a:t>
            </a:r>
          </a:p>
          <a:p>
            <a:pPr marL="381000" indent="-3810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 class that implements an interface partially must be declared abstract</a:t>
            </a:r>
          </a:p>
          <a:p>
            <a:pPr marL="381000" indent="-3810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An interface can be declared as a reference variable</a:t>
            </a:r>
          </a:p>
          <a:p>
            <a:pPr marL="381000" indent="-3810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An interface cannot be instantiated</a:t>
            </a:r>
          </a:p>
        </p:txBody>
      </p:sp>
    </p:spTree>
    <p:extLst>
      <p:ext uri="{BB962C8B-B14F-4D97-AF65-F5344CB8AC3E}">
        <p14:creationId xmlns:p14="http://schemas.microsoft.com/office/powerpoint/2010/main" val="5506181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5204A55B-0DFB-4641-9B54-A34EAC0EC21B}" type="slidenum">
              <a:rPr lang="en-US"/>
              <a:pPr algn="r" eaLnBrk="0" hangingPunct="0">
                <a:spcBef>
                  <a:spcPct val="0"/>
                </a:spcBef>
                <a:buClrTx/>
              </a:pPr>
              <a:t>21</a:t>
            </a:fld>
            <a:endParaRPr lang="en-US"/>
          </a:p>
        </p:txBody>
      </p:sp>
      <p:sp>
        <p:nvSpPr>
          <p:cNvPr id="24579" name="Rectangle 2"/>
          <p:cNvSpPr>
            <a:spLocks noGrp="1" noChangeArrowheads="1"/>
          </p:cNvSpPr>
          <p:nvPr>
            <p:ph type="title" idx="4294967295"/>
          </p:nvPr>
        </p:nvSpPr>
        <p:spPr/>
        <p:txBody>
          <a:bodyPr/>
          <a:lstStyle/>
          <a:p>
            <a:pPr eaLnBrk="1" hangingPunct="1"/>
            <a:r>
              <a:rPr lang="en-US"/>
              <a:t>Reference Casting</a:t>
            </a:r>
          </a:p>
        </p:txBody>
      </p:sp>
      <p:sp>
        <p:nvSpPr>
          <p:cNvPr id="24580" name="Rectangle 3"/>
          <p:cNvSpPr>
            <a:spLocks noGrp="1" noChangeArrowheads="1"/>
          </p:cNvSpPr>
          <p:nvPr>
            <p:ph type="body" idx="4294967295"/>
          </p:nvPr>
        </p:nvSpPr>
        <p:spPr>
          <a:xfrm>
            <a:off x="436879" y="1013791"/>
            <a:ext cx="11231659" cy="5038217"/>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Reference casting is converting a reference data type to another.</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Reference casting is only allowed between classes that belong to an inheritance chain.</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Reference casting is useful in many programming situations as it allows a reference variable of a specific type to point to different subtypes of objects.</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 reference type gives us a ‘view’ of an object. An object is perceived depending on what reference type is used.</a:t>
            </a:r>
          </a:p>
          <a:p>
            <a:pPr marL="342900" indent="-342900" eaLnBrk="1" hangingPunct="1">
              <a:lnSpc>
                <a:spcPct val="15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5" name="Content Placeholder 9"/>
          <p:cNvSpPr txBox="1">
            <a:spLocks/>
          </p:cNvSpPr>
          <p:nvPr/>
        </p:nvSpPr>
        <p:spPr bwMode="gray">
          <a:xfrm>
            <a:off x="2420938" y="5849939"/>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p>
            <a:pPr eaLnBrk="0" hangingPunct="0">
              <a:buClr>
                <a:srgbClr val="000000"/>
              </a:buClr>
              <a:defRPr/>
            </a:pPr>
            <a:r>
              <a:rPr lang="en-US" sz="1600" dirty="0">
                <a:latin typeface="Arial" pitchFamily="34" charset="0"/>
              </a:rPr>
              <a:t>Refer to the ReferenceCastingSample.java sample code.</a:t>
            </a:r>
          </a:p>
        </p:txBody>
      </p:sp>
      <p:sp>
        <p:nvSpPr>
          <p:cNvPr id="6" name="Rounded Rectangle 5"/>
          <p:cNvSpPr/>
          <p:nvPr/>
        </p:nvSpPr>
        <p:spPr bwMode="auto">
          <a:xfrm>
            <a:off x="1981200" y="5853339"/>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12410347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10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7883AC7E-A296-41F3-AB3E-99D8FE633483}" type="slidenum">
              <a:rPr lang="en-US"/>
              <a:pPr algn="r" eaLnBrk="0" hangingPunct="0">
                <a:spcBef>
                  <a:spcPct val="0"/>
                </a:spcBef>
                <a:buClrTx/>
              </a:pPr>
              <a:t>22</a:t>
            </a:fld>
            <a:endParaRPr lang="en-US"/>
          </a:p>
        </p:txBody>
      </p:sp>
      <p:sp>
        <p:nvSpPr>
          <p:cNvPr id="25603" name="Rectangle 2"/>
          <p:cNvSpPr>
            <a:spLocks noGrp="1" noChangeArrowheads="1"/>
          </p:cNvSpPr>
          <p:nvPr>
            <p:ph type="title" idx="4294967295"/>
          </p:nvPr>
        </p:nvSpPr>
        <p:spPr/>
        <p:txBody>
          <a:bodyPr/>
          <a:lstStyle/>
          <a:p>
            <a:pPr eaLnBrk="1" hangingPunct="1"/>
            <a:r>
              <a:rPr lang="en-US"/>
              <a:t>Reference Casting Flow</a:t>
            </a:r>
          </a:p>
        </p:txBody>
      </p:sp>
      <p:grpSp>
        <p:nvGrpSpPr>
          <p:cNvPr id="25604" name="Group 3"/>
          <p:cNvGrpSpPr>
            <a:grpSpLocks/>
          </p:cNvGrpSpPr>
          <p:nvPr/>
        </p:nvGrpSpPr>
        <p:grpSpPr bwMode="auto">
          <a:xfrm>
            <a:off x="5662613" y="4275138"/>
            <a:ext cx="1174750" cy="538162"/>
            <a:chOff x="2366" y="1223"/>
            <a:chExt cx="780" cy="390"/>
          </a:xfrm>
        </p:grpSpPr>
        <p:sp>
          <p:nvSpPr>
            <p:cNvPr id="846852" name="Rectangle 4"/>
            <p:cNvSpPr>
              <a:spLocks noChangeArrowheads="1"/>
            </p:cNvSpPr>
            <p:nvPr/>
          </p:nvSpPr>
          <p:spPr bwMode="auto">
            <a:xfrm>
              <a:off x="2366" y="1223"/>
              <a:ext cx="780" cy="390"/>
            </a:xfrm>
            <a:prstGeom prst="rect">
              <a:avLst/>
            </a:prstGeom>
            <a:solidFill>
              <a:srgbClr val="3366FF">
                <a:alpha val="50000"/>
              </a:srgbClr>
            </a:solidFill>
            <a:ln w="9525">
              <a:noFill/>
              <a:miter lim="800000"/>
              <a:headEnd/>
              <a:tailEnd/>
            </a:ln>
            <a:effectLst>
              <a:outerShdw sy="50000" rotWithShape="0">
                <a:schemeClr val="bg2">
                  <a:alpha val="50000"/>
                </a:schemeClr>
              </a:outerShdw>
            </a:effectLst>
          </p:spPr>
          <p:txBody>
            <a:bodyPr wrap="none" anchor="ctr"/>
            <a:lstStyle/>
            <a:p>
              <a:pPr>
                <a:defRPr/>
              </a:pPr>
              <a:endParaRPr lang="en-PH"/>
            </a:p>
          </p:txBody>
        </p:sp>
        <p:sp>
          <p:nvSpPr>
            <p:cNvPr id="25623" name="Text Box 5"/>
            <p:cNvSpPr txBox="1">
              <a:spLocks noChangeArrowheads="1"/>
            </p:cNvSpPr>
            <p:nvPr/>
          </p:nvSpPr>
          <p:spPr bwMode="auto">
            <a:xfrm>
              <a:off x="2419" y="1231"/>
              <a:ext cx="709" cy="335"/>
            </a:xfrm>
            <a:prstGeom prst="rect">
              <a:avLst/>
            </a:prstGeom>
            <a:noFill/>
            <a:ln w="9525">
              <a:noFill/>
              <a:miter lim="800000"/>
              <a:headEnd/>
              <a:tailEnd/>
            </a:ln>
          </p:spPr>
          <p:txBody>
            <a:bodyPr lIns="0" rIns="0">
              <a:spAutoFit/>
            </a:bodyPr>
            <a:lstStyle/>
            <a:p>
              <a:pPr eaLnBrk="0" hangingPunct="0">
                <a:lnSpc>
                  <a:spcPct val="100000"/>
                </a:lnSpc>
                <a:spcBef>
                  <a:spcPct val="50000"/>
                </a:spcBef>
                <a:buClrTx/>
              </a:pPr>
              <a:r>
                <a:rPr lang="en-US" sz="2400" b="1"/>
                <a:t>Person</a:t>
              </a:r>
            </a:p>
          </p:txBody>
        </p:sp>
      </p:grpSp>
      <p:grpSp>
        <p:nvGrpSpPr>
          <p:cNvPr id="25605" name="Group 9"/>
          <p:cNvGrpSpPr>
            <a:grpSpLocks/>
          </p:cNvGrpSpPr>
          <p:nvPr/>
        </p:nvGrpSpPr>
        <p:grpSpPr bwMode="auto">
          <a:xfrm>
            <a:off x="3662363" y="4359276"/>
            <a:ext cx="1758950" cy="1819275"/>
            <a:chOff x="1219" y="1409"/>
            <a:chExt cx="1168" cy="1000"/>
          </a:xfrm>
        </p:grpSpPr>
        <p:sp>
          <p:nvSpPr>
            <p:cNvPr id="25616" name="Oval 10"/>
            <p:cNvSpPr>
              <a:spLocks noChangeArrowheads="1"/>
            </p:cNvSpPr>
            <p:nvPr/>
          </p:nvSpPr>
          <p:spPr bwMode="auto">
            <a:xfrm>
              <a:off x="1219" y="2322"/>
              <a:ext cx="97" cy="87"/>
            </a:xfrm>
            <a:prstGeom prst="ellipse">
              <a:avLst/>
            </a:prstGeom>
            <a:solidFill>
              <a:schemeClr val="accent1"/>
            </a:solidFill>
            <a:ln w="9525">
              <a:solidFill>
                <a:srgbClr val="6699FF"/>
              </a:solidFill>
              <a:round/>
              <a:headEnd/>
              <a:tailEnd/>
            </a:ln>
            <a:effectLst>
              <a:prstShdw prst="shdw17" dist="17961" dir="2700000">
                <a:srgbClr val="3D5C99"/>
              </a:prstShdw>
            </a:effectLst>
          </p:spPr>
          <p:txBody>
            <a:bodyPr wrap="none" anchor="ctr"/>
            <a:lstStyle/>
            <a:p>
              <a:endParaRPr lang="en-PH"/>
            </a:p>
          </p:txBody>
        </p:sp>
        <p:sp>
          <p:nvSpPr>
            <p:cNvPr id="25617" name="Line 11"/>
            <p:cNvSpPr>
              <a:spLocks noChangeShapeType="1"/>
            </p:cNvSpPr>
            <p:nvPr/>
          </p:nvSpPr>
          <p:spPr bwMode="auto">
            <a:xfrm flipH="1" flipV="1">
              <a:off x="1270" y="2010"/>
              <a:ext cx="0" cy="301"/>
            </a:xfrm>
            <a:prstGeom prst="line">
              <a:avLst/>
            </a:prstGeom>
            <a:noFill/>
            <a:ln w="9525">
              <a:solidFill>
                <a:srgbClr val="6699FF"/>
              </a:solidFill>
              <a:prstDash val="dash"/>
              <a:round/>
              <a:headEnd/>
              <a:tailEnd/>
            </a:ln>
            <a:effectLst>
              <a:prstShdw prst="shdw17" dist="17961" dir="2700000">
                <a:srgbClr val="3D5C99"/>
              </a:prstShdw>
            </a:effectLst>
          </p:spPr>
          <p:txBody>
            <a:bodyPr wrap="none" anchor="ctr"/>
            <a:lstStyle/>
            <a:p>
              <a:endParaRPr lang="en-GB"/>
            </a:p>
          </p:txBody>
        </p:sp>
        <p:sp>
          <p:nvSpPr>
            <p:cNvPr id="25618" name="Line 12"/>
            <p:cNvSpPr>
              <a:spLocks noChangeShapeType="1"/>
            </p:cNvSpPr>
            <p:nvPr/>
          </p:nvSpPr>
          <p:spPr bwMode="auto">
            <a:xfrm>
              <a:off x="1270" y="2003"/>
              <a:ext cx="487" cy="0"/>
            </a:xfrm>
            <a:prstGeom prst="line">
              <a:avLst/>
            </a:prstGeom>
            <a:noFill/>
            <a:ln w="9525">
              <a:solidFill>
                <a:srgbClr val="6699FF"/>
              </a:solidFill>
              <a:prstDash val="dash"/>
              <a:round/>
              <a:headEnd/>
              <a:tailEnd/>
            </a:ln>
            <a:effectLst>
              <a:prstShdw prst="shdw17" dist="17961" dir="2700000">
                <a:srgbClr val="3D5C99"/>
              </a:prstShdw>
            </a:effectLst>
          </p:spPr>
          <p:txBody>
            <a:bodyPr wrap="none" anchor="ctr"/>
            <a:lstStyle/>
            <a:p>
              <a:endParaRPr lang="en-GB"/>
            </a:p>
          </p:txBody>
        </p:sp>
        <p:sp>
          <p:nvSpPr>
            <p:cNvPr id="25619" name="Line 13"/>
            <p:cNvSpPr>
              <a:spLocks noChangeShapeType="1"/>
            </p:cNvSpPr>
            <p:nvPr/>
          </p:nvSpPr>
          <p:spPr bwMode="auto">
            <a:xfrm flipV="1">
              <a:off x="1766" y="1728"/>
              <a:ext cx="0" cy="275"/>
            </a:xfrm>
            <a:prstGeom prst="line">
              <a:avLst/>
            </a:prstGeom>
            <a:noFill/>
            <a:ln w="9525">
              <a:solidFill>
                <a:srgbClr val="6699FF"/>
              </a:solidFill>
              <a:prstDash val="dash"/>
              <a:round/>
              <a:headEnd/>
              <a:tailEnd/>
            </a:ln>
            <a:effectLst>
              <a:prstShdw prst="shdw17" dist="17961" dir="2700000">
                <a:srgbClr val="3D5C99"/>
              </a:prstShdw>
            </a:effectLst>
          </p:spPr>
          <p:txBody>
            <a:bodyPr wrap="none" anchor="ctr"/>
            <a:lstStyle/>
            <a:p>
              <a:endParaRPr lang="en-GB"/>
            </a:p>
          </p:txBody>
        </p:sp>
        <p:sp>
          <p:nvSpPr>
            <p:cNvPr id="25620" name="Line 14"/>
            <p:cNvSpPr>
              <a:spLocks noChangeShapeType="1"/>
            </p:cNvSpPr>
            <p:nvPr/>
          </p:nvSpPr>
          <p:spPr bwMode="auto">
            <a:xfrm>
              <a:off x="1757" y="1737"/>
              <a:ext cx="630" cy="0"/>
            </a:xfrm>
            <a:prstGeom prst="line">
              <a:avLst/>
            </a:prstGeom>
            <a:noFill/>
            <a:ln w="9525">
              <a:solidFill>
                <a:srgbClr val="6699FF"/>
              </a:solidFill>
              <a:prstDash val="lgDash"/>
              <a:round/>
              <a:headEnd/>
              <a:tailEnd/>
            </a:ln>
            <a:effectLst>
              <a:prstShdw prst="shdw17" dist="17961" dir="2700000">
                <a:srgbClr val="3D5C99"/>
              </a:prstShdw>
            </a:effectLst>
          </p:spPr>
          <p:txBody>
            <a:bodyPr wrap="none" anchor="ctr"/>
            <a:lstStyle/>
            <a:p>
              <a:endParaRPr lang="en-GB"/>
            </a:p>
          </p:txBody>
        </p:sp>
        <p:sp>
          <p:nvSpPr>
            <p:cNvPr id="25621" name="Line 15"/>
            <p:cNvSpPr>
              <a:spLocks noChangeShapeType="1"/>
            </p:cNvSpPr>
            <p:nvPr/>
          </p:nvSpPr>
          <p:spPr bwMode="auto">
            <a:xfrm flipH="1" flipV="1">
              <a:off x="2387" y="1409"/>
              <a:ext cx="0" cy="319"/>
            </a:xfrm>
            <a:prstGeom prst="line">
              <a:avLst/>
            </a:prstGeom>
            <a:noFill/>
            <a:ln w="9525">
              <a:solidFill>
                <a:srgbClr val="6699FF"/>
              </a:solidFill>
              <a:prstDash val="dash"/>
              <a:round/>
              <a:headEnd/>
              <a:tailEnd type="triangle" w="med" len="med"/>
            </a:ln>
            <a:effectLst>
              <a:prstShdw prst="shdw17" dist="17961" dir="2700000">
                <a:srgbClr val="3D5C99"/>
              </a:prstShdw>
            </a:effectLst>
          </p:spPr>
          <p:txBody>
            <a:bodyPr wrap="none" anchor="ctr"/>
            <a:lstStyle/>
            <a:p>
              <a:endParaRPr lang="en-GB"/>
            </a:p>
          </p:txBody>
        </p:sp>
      </p:grpSp>
      <p:sp>
        <p:nvSpPr>
          <p:cNvPr id="25606" name="Text Box 16"/>
          <p:cNvSpPr txBox="1">
            <a:spLocks noChangeArrowheads="1"/>
          </p:cNvSpPr>
          <p:nvPr/>
        </p:nvSpPr>
        <p:spPr bwMode="auto">
          <a:xfrm>
            <a:off x="3327400" y="4221163"/>
            <a:ext cx="1663700" cy="366712"/>
          </a:xfrm>
          <a:prstGeom prst="rect">
            <a:avLst/>
          </a:prstGeom>
          <a:noFill/>
          <a:ln w="9525">
            <a:noFill/>
            <a:miter lim="800000"/>
            <a:headEnd/>
            <a:tailEnd/>
          </a:ln>
        </p:spPr>
        <p:txBody>
          <a:bodyPr>
            <a:spAutoFit/>
          </a:bodyPr>
          <a:lstStyle/>
          <a:p>
            <a:pPr eaLnBrk="0" hangingPunct="0">
              <a:lnSpc>
                <a:spcPct val="100000"/>
              </a:lnSpc>
              <a:spcBef>
                <a:spcPct val="50000"/>
              </a:spcBef>
              <a:buClrTx/>
            </a:pPr>
            <a:r>
              <a:rPr lang="en-US" b="1">
                <a:solidFill>
                  <a:srgbClr val="0066FF"/>
                </a:solidFill>
              </a:rPr>
              <a:t>“Upcasting”</a:t>
            </a:r>
          </a:p>
        </p:txBody>
      </p:sp>
      <p:grpSp>
        <p:nvGrpSpPr>
          <p:cNvPr id="25607" name="Group 17"/>
          <p:cNvGrpSpPr>
            <a:grpSpLocks/>
          </p:cNvGrpSpPr>
          <p:nvPr/>
        </p:nvGrpSpPr>
        <p:grpSpPr bwMode="auto">
          <a:xfrm>
            <a:off x="4625976" y="4803775"/>
            <a:ext cx="3349625" cy="966788"/>
            <a:chOff x="1694" y="2213"/>
            <a:chExt cx="2225" cy="497"/>
          </a:xfrm>
        </p:grpSpPr>
        <p:sp>
          <p:nvSpPr>
            <p:cNvPr id="25612" name="Line 18"/>
            <p:cNvSpPr>
              <a:spLocks noChangeShapeType="1"/>
            </p:cNvSpPr>
            <p:nvPr/>
          </p:nvSpPr>
          <p:spPr bwMode="auto">
            <a:xfrm flipH="1" flipV="1">
              <a:off x="2756" y="2213"/>
              <a:ext cx="11" cy="492"/>
            </a:xfrm>
            <a:prstGeom prst="line">
              <a:avLst/>
            </a:prstGeom>
            <a:noFill/>
            <a:ln w="25400">
              <a:solidFill>
                <a:srgbClr val="1E3D5C"/>
              </a:solidFill>
              <a:round/>
              <a:headEnd/>
              <a:tailEnd type="triangle" w="med" len="med"/>
            </a:ln>
          </p:spPr>
          <p:txBody>
            <a:bodyPr wrap="none" anchor="ctr"/>
            <a:lstStyle/>
            <a:p>
              <a:endParaRPr lang="en-GB"/>
            </a:p>
          </p:txBody>
        </p:sp>
        <p:sp>
          <p:nvSpPr>
            <p:cNvPr id="25613" name="Line 19"/>
            <p:cNvSpPr>
              <a:spLocks noChangeShapeType="1"/>
            </p:cNvSpPr>
            <p:nvPr/>
          </p:nvSpPr>
          <p:spPr bwMode="auto">
            <a:xfrm>
              <a:off x="1694" y="2496"/>
              <a:ext cx="2225" cy="0"/>
            </a:xfrm>
            <a:prstGeom prst="line">
              <a:avLst/>
            </a:prstGeom>
            <a:noFill/>
            <a:ln w="25400">
              <a:solidFill>
                <a:srgbClr val="1E3D5C"/>
              </a:solidFill>
              <a:round/>
              <a:headEnd/>
              <a:tailEnd/>
            </a:ln>
          </p:spPr>
          <p:txBody>
            <a:bodyPr wrap="none" anchor="ctr"/>
            <a:lstStyle/>
            <a:p>
              <a:endParaRPr lang="en-GB"/>
            </a:p>
          </p:txBody>
        </p:sp>
        <p:sp>
          <p:nvSpPr>
            <p:cNvPr id="25614" name="Line 20"/>
            <p:cNvSpPr>
              <a:spLocks noChangeShapeType="1"/>
            </p:cNvSpPr>
            <p:nvPr/>
          </p:nvSpPr>
          <p:spPr bwMode="auto">
            <a:xfrm flipV="1">
              <a:off x="1705" y="2506"/>
              <a:ext cx="0" cy="204"/>
            </a:xfrm>
            <a:prstGeom prst="line">
              <a:avLst/>
            </a:prstGeom>
            <a:noFill/>
            <a:ln w="25400">
              <a:solidFill>
                <a:srgbClr val="1E3D5C"/>
              </a:solidFill>
              <a:round/>
              <a:headEnd/>
              <a:tailEnd/>
            </a:ln>
          </p:spPr>
          <p:txBody>
            <a:bodyPr wrap="none" anchor="ctr"/>
            <a:lstStyle/>
            <a:p>
              <a:endParaRPr lang="en-GB"/>
            </a:p>
          </p:txBody>
        </p:sp>
        <p:sp>
          <p:nvSpPr>
            <p:cNvPr id="25615" name="Line 21"/>
            <p:cNvSpPr>
              <a:spLocks noChangeShapeType="1"/>
            </p:cNvSpPr>
            <p:nvPr/>
          </p:nvSpPr>
          <p:spPr bwMode="auto">
            <a:xfrm flipV="1">
              <a:off x="3913" y="2503"/>
              <a:ext cx="0" cy="204"/>
            </a:xfrm>
            <a:prstGeom prst="line">
              <a:avLst/>
            </a:prstGeom>
            <a:noFill/>
            <a:ln w="25400">
              <a:solidFill>
                <a:srgbClr val="1E3D5C"/>
              </a:solidFill>
              <a:round/>
              <a:headEnd/>
              <a:tailEnd/>
            </a:ln>
          </p:spPr>
          <p:txBody>
            <a:bodyPr wrap="none" anchor="ctr"/>
            <a:lstStyle/>
            <a:p>
              <a:endParaRPr lang="en-GB"/>
            </a:p>
          </p:txBody>
        </p:sp>
      </p:grpSp>
      <p:sp>
        <p:nvSpPr>
          <p:cNvPr id="25608" name="Rectangle 37"/>
          <p:cNvSpPr>
            <a:spLocks noGrp="1" noChangeArrowheads="1"/>
          </p:cNvSpPr>
          <p:nvPr>
            <p:ph type="body" idx="4294967295"/>
          </p:nvPr>
        </p:nvSpPr>
        <p:spPr>
          <a:xfrm>
            <a:off x="409584" y="1219201"/>
            <a:ext cx="9725016" cy="2568575"/>
          </a:xfrm>
          <a:noFill/>
        </p:spPr>
        <p:txBody>
          <a:bodyPr vert="horz" lIns="90488" tIns="44450" rIns="90488" bIns="44450" rtlCol="0">
            <a:noAutofit/>
          </a:bodyPr>
          <a:lstStyle/>
          <a:p>
            <a:pPr marL="342900" indent="-342900" eaLnBrk="1" hangingPunct="1">
              <a:buFont typeface="Arial" panose="020B0604020202020204" pitchFamily="34" charset="0"/>
              <a:buChar char="•"/>
            </a:pPr>
            <a:r>
              <a:rPr lang="en-US" sz="2400" i="1" dirty="0">
                <a:latin typeface="Arial" panose="020B0604020202020204" pitchFamily="34" charset="0"/>
                <a:cs typeface="Arial" panose="020B0604020202020204" pitchFamily="34" charset="0"/>
              </a:rPr>
              <a:t>Upcasting </a:t>
            </a:r>
            <a:r>
              <a:rPr lang="en-US" sz="2400" dirty="0">
                <a:latin typeface="Arial" panose="020B0604020202020204" pitchFamily="34" charset="0"/>
                <a:cs typeface="Arial" panose="020B0604020202020204" pitchFamily="34" charset="0"/>
              </a:rPr>
              <a:t>is conversion up the inheritance hierarchy.</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To </a:t>
            </a:r>
            <a:r>
              <a:rPr lang="en-US" sz="2400" dirty="0" err="1">
                <a:latin typeface="Arial" panose="020B0604020202020204" pitchFamily="34" charset="0"/>
                <a:cs typeface="Arial" panose="020B0604020202020204" pitchFamily="34" charset="0"/>
              </a:rPr>
              <a:t>upcast</a:t>
            </a:r>
            <a:r>
              <a:rPr lang="en-US" sz="2400" dirty="0">
                <a:latin typeface="Arial" panose="020B0604020202020204" pitchFamily="34" charset="0"/>
                <a:cs typeface="Arial" panose="020B0604020202020204" pitchFamily="34" charset="0"/>
              </a:rPr>
              <a:t> a </a:t>
            </a:r>
            <a:r>
              <a:rPr lang="en-US" sz="2400" b="1" dirty="0">
                <a:latin typeface="Arial" panose="020B0604020202020204" pitchFamily="34" charset="0"/>
                <a:cs typeface="Arial" panose="020B0604020202020204" pitchFamily="34" charset="0"/>
              </a:rPr>
              <a:t>Student</a:t>
            </a:r>
            <a:r>
              <a:rPr lang="en-US" sz="2400" dirty="0">
                <a:latin typeface="Arial" panose="020B0604020202020204" pitchFamily="34" charset="0"/>
                <a:cs typeface="Arial" panose="020B0604020202020204" pitchFamily="34" charset="0"/>
              </a:rPr>
              <a:t> object, all you need to do is assign the object to a reference variable of type </a:t>
            </a:r>
            <a:r>
              <a:rPr lang="en-US" sz="2400" b="1" dirty="0">
                <a:latin typeface="Arial" panose="020B0604020202020204" pitchFamily="34" charset="0"/>
                <a:cs typeface="Arial" panose="020B0604020202020204" pitchFamily="34" charset="0"/>
              </a:rPr>
              <a:t>Person.</a:t>
            </a:r>
            <a:r>
              <a:rPr lang="en-US" sz="2400" dirty="0">
                <a:latin typeface="Arial" panose="020B0604020202020204" pitchFamily="34" charset="0"/>
                <a:cs typeface="Arial" panose="020B0604020202020204" pitchFamily="34" charset="0"/>
              </a:rPr>
              <a:t> Note that the </a:t>
            </a:r>
            <a:r>
              <a:rPr lang="en-US" sz="2400" b="1" dirty="0">
                <a:latin typeface="Arial" panose="020B0604020202020204" pitchFamily="34" charset="0"/>
                <a:cs typeface="Arial" panose="020B0604020202020204" pitchFamily="34" charset="0"/>
              </a:rPr>
              <a:t>p</a:t>
            </a:r>
            <a:r>
              <a:rPr lang="en-US" sz="2400" dirty="0">
                <a:latin typeface="Arial" panose="020B0604020202020204" pitchFamily="34" charset="0"/>
                <a:cs typeface="Arial" panose="020B0604020202020204" pitchFamily="34" charset="0"/>
              </a:rPr>
              <a:t> reference variable cannot access the members that are only available in </a:t>
            </a:r>
            <a:r>
              <a:rPr lang="en-US" sz="2400" b="1" dirty="0">
                <a:latin typeface="Arial" panose="020B0604020202020204" pitchFamily="34" charset="0"/>
                <a:cs typeface="Arial" panose="020B0604020202020204" pitchFamily="34" charset="0"/>
              </a:rPr>
              <a:t>Student.</a:t>
            </a:r>
            <a:r>
              <a:rPr lang="en-US" sz="2400" dirty="0">
                <a:latin typeface="Arial" panose="020B0604020202020204" pitchFamily="34" charset="0"/>
                <a:cs typeface="Arial" panose="020B0604020202020204" pitchFamily="34" charset="0"/>
              </a:rPr>
              <a:t> </a:t>
            </a:r>
          </a:p>
          <a:p>
            <a:pPr eaLnBrk="1" hangingPunct="1"/>
            <a:endParaRPr lang="en-US" sz="2400" dirty="0">
              <a:latin typeface="Arial" panose="020B0604020202020204" pitchFamily="34" charset="0"/>
              <a:cs typeface="Arial" panose="020B0604020202020204" pitchFamily="34" charset="0"/>
            </a:endParaRPr>
          </a:p>
          <a:p>
            <a:pPr marL="1371600" lvl="3" indent="0">
              <a:buNone/>
            </a:pPr>
            <a:r>
              <a:rPr lang="en-US" sz="1800" dirty="0">
                <a:latin typeface="Arial" panose="020B0604020202020204" pitchFamily="34" charset="0"/>
                <a:cs typeface="Arial" panose="020B0604020202020204" pitchFamily="34" charset="0"/>
              </a:rPr>
              <a:t>// * </a:t>
            </a:r>
            <a:r>
              <a:rPr lang="en-US" sz="1800" i="1" dirty="0">
                <a:latin typeface="Arial" panose="020B0604020202020204" pitchFamily="34" charset="0"/>
                <a:cs typeface="Arial" panose="020B0604020202020204" pitchFamily="34" charset="0"/>
              </a:rPr>
              <a:t>Assuming Student is a subclass of Person</a:t>
            </a:r>
          </a:p>
          <a:p>
            <a:pPr marL="1371600" lvl="3" indent="0">
              <a:buNone/>
            </a:pPr>
            <a:r>
              <a:rPr lang="en-US" sz="1800" i="1" dirty="0">
                <a:latin typeface="Arial" panose="020B0604020202020204" pitchFamily="34" charset="0"/>
                <a:cs typeface="Arial" panose="020B0604020202020204" pitchFamily="34" charset="0"/>
              </a:rPr>
              <a:t>	Person p = new Student(); //upcasting</a:t>
            </a:r>
            <a:endParaRPr lang="en-US" sz="1800" dirty="0">
              <a:latin typeface="Arial" panose="020B0604020202020204" pitchFamily="34" charset="0"/>
              <a:cs typeface="Arial" panose="020B0604020202020204" pitchFamily="34" charset="0"/>
            </a:endParaRPr>
          </a:p>
        </p:txBody>
      </p:sp>
      <p:sp>
        <p:nvSpPr>
          <p:cNvPr id="32" name="Text Box 7"/>
          <p:cNvSpPr txBox="1">
            <a:spLocks noChangeArrowheads="1"/>
          </p:cNvSpPr>
          <p:nvPr/>
        </p:nvSpPr>
        <p:spPr bwMode="auto">
          <a:xfrm>
            <a:off x="5541963" y="5786438"/>
            <a:ext cx="1384300" cy="400050"/>
          </a:xfrm>
          <a:prstGeom prst="rect">
            <a:avLst/>
          </a:prstGeom>
          <a:solidFill>
            <a:schemeClr val="accent1">
              <a:alpha val="50000"/>
            </a:scheme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dirty="0"/>
              <a:t>Employee</a:t>
            </a:r>
          </a:p>
        </p:txBody>
      </p:sp>
      <p:sp>
        <p:nvSpPr>
          <p:cNvPr id="33" name="Text Box 8"/>
          <p:cNvSpPr txBox="1">
            <a:spLocks noChangeArrowheads="1"/>
          </p:cNvSpPr>
          <p:nvPr/>
        </p:nvSpPr>
        <p:spPr bwMode="auto">
          <a:xfrm>
            <a:off x="7204076" y="5786438"/>
            <a:ext cx="1376363" cy="400050"/>
          </a:xfrm>
          <a:prstGeom prst="rect">
            <a:avLst/>
          </a:prstGeom>
          <a:solidFill>
            <a:schemeClr val="accent1">
              <a:alpha val="50000"/>
            </a:scheme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dirty="0"/>
              <a:t>Teacher</a:t>
            </a:r>
          </a:p>
        </p:txBody>
      </p:sp>
      <p:sp>
        <p:nvSpPr>
          <p:cNvPr id="34" name="Text Box 38"/>
          <p:cNvSpPr txBox="1">
            <a:spLocks noChangeArrowheads="1"/>
          </p:cNvSpPr>
          <p:nvPr/>
        </p:nvSpPr>
        <p:spPr bwMode="auto">
          <a:xfrm>
            <a:off x="4011614" y="5786438"/>
            <a:ext cx="1228725" cy="400050"/>
          </a:xfrm>
          <a:prstGeom prst="rect">
            <a:avLst/>
          </a:prstGeom>
          <a:solidFill>
            <a:schemeClr val="accent1">
              <a:alpha val="50000"/>
            </a:scheme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dirty="0"/>
              <a:t>Student</a:t>
            </a:r>
          </a:p>
        </p:txBody>
      </p:sp>
    </p:spTree>
    <p:extLst>
      <p:ext uri="{BB962C8B-B14F-4D97-AF65-F5344CB8AC3E}">
        <p14:creationId xmlns:p14="http://schemas.microsoft.com/office/powerpoint/2010/main" val="14417445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A84D64FA-73E5-46C9-8F26-8871DA609FC7}" type="slidenum">
              <a:rPr lang="en-US"/>
              <a:pPr algn="r" eaLnBrk="0" hangingPunct="0">
                <a:spcBef>
                  <a:spcPct val="0"/>
                </a:spcBef>
                <a:buClrTx/>
              </a:pPr>
              <a:t>23</a:t>
            </a:fld>
            <a:endParaRPr lang="en-US"/>
          </a:p>
        </p:txBody>
      </p:sp>
      <p:sp>
        <p:nvSpPr>
          <p:cNvPr id="26627" name="Rectangle 2"/>
          <p:cNvSpPr>
            <a:spLocks noGrp="1" noChangeArrowheads="1"/>
          </p:cNvSpPr>
          <p:nvPr>
            <p:ph type="title" idx="4294967295"/>
          </p:nvPr>
        </p:nvSpPr>
        <p:spPr/>
        <p:txBody>
          <a:bodyPr/>
          <a:lstStyle/>
          <a:p>
            <a:pPr eaLnBrk="1" hangingPunct="1"/>
            <a:r>
              <a:rPr lang="en-US"/>
              <a:t>Reference Casting Flow (cont.)</a:t>
            </a:r>
          </a:p>
        </p:txBody>
      </p:sp>
      <p:grpSp>
        <p:nvGrpSpPr>
          <p:cNvPr id="26628" name="Group 3"/>
          <p:cNvGrpSpPr>
            <a:grpSpLocks/>
          </p:cNvGrpSpPr>
          <p:nvPr/>
        </p:nvGrpSpPr>
        <p:grpSpPr bwMode="auto">
          <a:xfrm>
            <a:off x="5662613" y="4275138"/>
            <a:ext cx="1174750" cy="538162"/>
            <a:chOff x="2366" y="1223"/>
            <a:chExt cx="780" cy="390"/>
          </a:xfrm>
        </p:grpSpPr>
        <p:sp>
          <p:nvSpPr>
            <p:cNvPr id="846852" name="Rectangle 4"/>
            <p:cNvSpPr>
              <a:spLocks noChangeArrowheads="1"/>
            </p:cNvSpPr>
            <p:nvPr/>
          </p:nvSpPr>
          <p:spPr bwMode="auto">
            <a:xfrm>
              <a:off x="2366" y="1223"/>
              <a:ext cx="780" cy="390"/>
            </a:xfrm>
            <a:prstGeom prst="rect">
              <a:avLst/>
            </a:prstGeom>
            <a:solidFill>
              <a:srgbClr val="3366FF">
                <a:alpha val="50000"/>
              </a:srgbClr>
            </a:solidFill>
            <a:ln w="9525">
              <a:noFill/>
              <a:miter lim="800000"/>
              <a:headEnd/>
              <a:tailEnd/>
            </a:ln>
            <a:effectLst>
              <a:outerShdw sy="50000" rotWithShape="0">
                <a:schemeClr val="bg2">
                  <a:alpha val="50000"/>
                </a:schemeClr>
              </a:outerShdw>
            </a:effectLst>
          </p:spPr>
          <p:txBody>
            <a:bodyPr wrap="none" anchor="ctr"/>
            <a:lstStyle/>
            <a:p>
              <a:pPr>
                <a:defRPr/>
              </a:pPr>
              <a:endParaRPr lang="en-PH"/>
            </a:p>
          </p:txBody>
        </p:sp>
        <p:sp>
          <p:nvSpPr>
            <p:cNvPr id="26657" name="Text Box 5"/>
            <p:cNvSpPr txBox="1">
              <a:spLocks noChangeArrowheads="1"/>
            </p:cNvSpPr>
            <p:nvPr/>
          </p:nvSpPr>
          <p:spPr bwMode="auto">
            <a:xfrm>
              <a:off x="2419" y="1231"/>
              <a:ext cx="709" cy="335"/>
            </a:xfrm>
            <a:prstGeom prst="rect">
              <a:avLst/>
            </a:prstGeom>
            <a:noFill/>
            <a:ln w="9525">
              <a:noFill/>
              <a:miter lim="800000"/>
              <a:headEnd/>
              <a:tailEnd/>
            </a:ln>
          </p:spPr>
          <p:txBody>
            <a:bodyPr lIns="0" rIns="0">
              <a:spAutoFit/>
            </a:bodyPr>
            <a:lstStyle/>
            <a:p>
              <a:pPr eaLnBrk="0" hangingPunct="0">
                <a:lnSpc>
                  <a:spcPct val="100000"/>
                </a:lnSpc>
                <a:spcBef>
                  <a:spcPct val="50000"/>
                </a:spcBef>
                <a:buClrTx/>
              </a:pPr>
              <a:r>
                <a:rPr lang="en-US" sz="2400" b="1"/>
                <a:t>Person</a:t>
              </a:r>
            </a:p>
          </p:txBody>
        </p:sp>
      </p:grpSp>
      <p:sp>
        <p:nvSpPr>
          <p:cNvPr id="846855" name="Text Box 7"/>
          <p:cNvSpPr txBox="1">
            <a:spLocks noChangeArrowheads="1"/>
          </p:cNvSpPr>
          <p:nvPr/>
        </p:nvSpPr>
        <p:spPr bwMode="auto">
          <a:xfrm>
            <a:off x="5541963" y="5572125"/>
            <a:ext cx="1384300" cy="400050"/>
          </a:xfrm>
          <a:prstGeom prst="rect">
            <a:avLst/>
          </a:prstGeom>
          <a:solidFill>
            <a:schemeClr val="accent1">
              <a:alpha val="50000"/>
            </a:scheme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dirty="0"/>
              <a:t>Employee</a:t>
            </a:r>
          </a:p>
        </p:txBody>
      </p:sp>
      <p:sp>
        <p:nvSpPr>
          <p:cNvPr id="846856" name="Text Box 8"/>
          <p:cNvSpPr txBox="1">
            <a:spLocks noChangeArrowheads="1"/>
          </p:cNvSpPr>
          <p:nvPr/>
        </p:nvSpPr>
        <p:spPr bwMode="auto">
          <a:xfrm>
            <a:off x="7204076" y="5572125"/>
            <a:ext cx="1376363" cy="400050"/>
          </a:xfrm>
          <a:prstGeom prst="rect">
            <a:avLst/>
          </a:prstGeom>
          <a:solidFill>
            <a:schemeClr val="accent1">
              <a:alpha val="50000"/>
            </a:scheme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dirty="0"/>
              <a:t>Teacher</a:t>
            </a:r>
          </a:p>
        </p:txBody>
      </p:sp>
      <p:grpSp>
        <p:nvGrpSpPr>
          <p:cNvPr id="26631" name="Group 9"/>
          <p:cNvGrpSpPr>
            <a:grpSpLocks/>
          </p:cNvGrpSpPr>
          <p:nvPr/>
        </p:nvGrpSpPr>
        <p:grpSpPr bwMode="auto">
          <a:xfrm>
            <a:off x="3662363" y="4359276"/>
            <a:ext cx="1758950" cy="1546225"/>
            <a:chOff x="1219" y="1409"/>
            <a:chExt cx="1168" cy="850"/>
          </a:xfrm>
        </p:grpSpPr>
        <p:sp>
          <p:nvSpPr>
            <p:cNvPr id="26650" name="Oval 10"/>
            <p:cNvSpPr>
              <a:spLocks noChangeArrowheads="1"/>
            </p:cNvSpPr>
            <p:nvPr/>
          </p:nvSpPr>
          <p:spPr bwMode="auto">
            <a:xfrm>
              <a:off x="1219" y="2172"/>
              <a:ext cx="97" cy="87"/>
            </a:xfrm>
            <a:prstGeom prst="ellipse">
              <a:avLst/>
            </a:prstGeom>
            <a:solidFill>
              <a:schemeClr val="accent1"/>
            </a:solidFill>
            <a:ln w="9525">
              <a:solidFill>
                <a:srgbClr val="6699FF"/>
              </a:solidFill>
              <a:round/>
              <a:headEnd/>
              <a:tailEnd/>
            </a:ln>
            <a:effectLst>
              <a:prstShdw prst="shdw17" dist="17961" dir="2700000">
                <a:srgbClr val="3D5C99"/>
              </a:prstShdw>
            </a:effectLst>
          </p:spPr>
          <p:txBody>
            <a:bodyPr wrap="none" anchor="ctr"/>
            <a:lstStyle/>
            <a:p>
              <a:endParaRPr lang="en-PH"/>
            </a:p>
          </p:txBody>
        </p:sp>
        <p:sp>
          <p:nvSpPr>
            <p:cNvPr id="26651" name="Line 11"/>
            <p:cNvSpPr>
              <a:spLocks noChangeShapeType="1"/>
            </p:cNvSpPr>
            <p:nvPr/>
          </p:nvSpPr>
          <p:spPr bwMode="auto">
            <a:xfrm flipH="1" flipV="1">
              <a:off x="1270" y="2006"/>
              <a:ext cx="0" cy="165"/>
            </a:xfrm>
            <a:prstGeom prst="line">
              <a:avLst/>
            </a:prstGeom>
            <a:noFill/>
            <a:ln w="9525">
              <a:solidFill>
                <a:srgbClr val="6699FF"/>
              </a:solidFill>
              <a:prstDash val="dash"/>
              <a:round/>
              <a:headEnd/>
              <a:tailEnd/>
            </a:ln>
            <a:effectLst>
              <a:prstShdw prst="shdw17" dist="17961" dir="2700000">
                <a:srgbClr val="3D5C99"/>
              </a:prstShdw>
            </a:effectLst>
          </p:spPr>
          <p:txBody>
            <a:bodyPr wrap="none" anchor="ctr"/>
            <a:lstStyle/>
            <a:p>
              <a:endParaRPr lang="en-GB"/>
            </a:p>
          </p:txBody>
        </p:sp>
        <p:sp>
          <p:nvSpPr>
            <p:cNvPr id="26652" name="Line 12"/>
            <p:cNvSpPr>
              <a:spLocks noChangeShapeType="1"/>
            </p:cNvSpPr>
            <p:nvPr/>
          </p:nvSpPr>
          <p:spPr bwMode="auto">
            <a:xfrm>
              <a:off x="1270" y="2003"/>
              <a:ext cx="487" cy="0"/>
            </a:xfrm>
            <a:prstGeom prst="line">
              <a:avLst/>
            </a:prstGeom>
            <a:noFill/>
            <a:ln w="9525">
              <a:solidFill>
                <a:srgbClr val="6699FF"/>
              </a:solidFill>
              <a:prstDash val="dash"/>
              <a:round/>
              <a:headEnd/>
              <a:tailEnd/>
            </a:ln>
            <a:effectLst>
              <a:prstShdw prst="shdw17" dist="17961" dir="2700000">
                <a:srgbClr val="3D5C99"/>
              </a:prstShdw>
            </a:effectLst>
          </p:spPr>
          <p:txBody>
            <a:bodyPr wrap="none" anchor="ctr"/>
            <a:lstStyle/>
            <a:p>
              <a:endParaRPr lang="en-GB"/>
            </a:p>
          </p:txBody>
        </p:sp>
        <p:sp>
          <p:nvSpPr>
            <p:cNvPr id="26653" name="Line 13"/>
            <p:cNvSpPr>
              <a:spLocks noChangeShapeType="1"/>
            </p:cNvSpPr>
            <p:nvPr/>
          </p:nvSpPr>
          <p:spPr bwMode="auto">
            <a:xfrm flipV="1">
              <a:off x="1766" y="1728"/>
              <a:ext cx="0" cy="275"/>
            </a:xfrm>
            <a:prstGeom prst="line">
              <a:avLst/>
            </a:prstGeom>
            <a:noFill/>
            <a:ln w="9525">
              <a:solidFill>
                <a:srgbClr val="6699FF"/>
              </a:solidFill>
              <a:prstDash val="dash"/>
              <a:round/>
              <a:headEnd/>
              <a:tailEnd/>
            </a:ln>
            <a:effectLst>
              <a:prstShdw prst="shdw17" dist="17961" dir="2700000">
                <a:srgbClr val="3D5C99"/>
              </a:prstShdw>
            </a:effectLst>
          </p:spPr>
          <p:txBody>
            <a:bodyPr wrap="none" anchor="ctr"/>
            <a:lstStyle/>
            <a:p>
              <a:endParaRPr lang="en-GB"/>
            </a:p>
          </p:txBody>
        </p:sp>
        <p:sp>
          <p:nvSpPr>
            <p:cNvPr id="26654" name="Line 14"/>
            <p:cNvSpPr>
              <a:spLocks noChangeShapeType="1"/>
            </p:cNvSpPr>
            <p:nvPr/>
          </p:nvSpPr>
          <p:spPr bwMode="auto">
            <a:xfrm>
              <a:off x="1757" y="1737"/>
              <a:ext cx="630" cy="0"/>
            </a:xfrm>
            <a:prstGeom prst="line">
              <a:avLst/>
            </a:prstGeom>
            <a:noFill/>
            <a:ln w="9525">
              <a:solidFill>
                <a:srgbClr val="6699FF"/>
              </a:solidFill>
              <a:prstDash val="lgDash"/>
              <a:round/>
              <a:headEnd/>
              <a:tailEnd/>
            </a:ln>
            <a:effectLst>
              <a:prstShdw prst="shdw17" dist="17961" dir="2700000">
                <a:srgbClr val="3D5C99"/>
              </a:prstShdw>
            </a:effectLst>
          </p:spPr>
          <p:txBody>
            <a:bodyPr wrap="none" anchor="ctr"/>
            <a:lstStyle/>
            <a:p>
              <a:endParaRPr lang="en-GB"/>
            </a:p>
          </p:txBody>
        </p:sp>
        <p:sp>
          <p:nvSpPr>
            <p:cNvPr id="26655" name="Line 15"/>
            <p:cNvSpPr>
              <a:spLocks noChangeShapeType="1"/>
            </p:cNvSpPr>
            <p:nvPr/>
          </p:nvSpPr>
          <p:spPr bwMode="auto">
            <a:xfrm flipH="1" flipV="1">
              <a:off x="2387" y="1409"/>
              <a:ext cx="0" cy="319"/>
            </a:xfrm>
            <a:prstGeom prst="line">
              <a:avLst/>
            </a:prstGeom>
            <a:noFill/>
            <a:ln w="9525">
              <a:solidFill>
                <a:srgbClr val="6699FF"/>
              </a:solidFill>
              <a:prstDash val="dash"/>
              <a:round/>
              <a:headEnd/>
              <a:tailEnd type="triangle" w="med" len="med"/>
            </a:ln>
            <a:effectLst>
              <a:prstShdw prst="shdw17" dist="17961" dir="2700000">
                <a:srgbClr val="3D5C99"/>
              </a:prstShdw>
            </a:effectLst>
          </p:spPr>
          <p:txBody>
            <a:bodyPr wrap="none" anchor="ctr"/>
            <a:lstStyle/>
            <a:p>
              <a:endParaRPr lang="en-GB"/>
            </a:p>
          </p:txBody>
        </p:sp>
      </p:grpSp>
      <p:sp>
        <p:nvSpPr>
          <p:cNvPr id="26632" name="Text Box 16"/>
          <p:cNvSpPr txBox="1">
            <a:spLocks noChangeArrowheads="1"/>
          </p:cNvSpPr>
          <p:nvPr/>
        </p:nvSpPr>
        <p:spPr bwMode="auto">
          <a:xfrm>
            <a:off x="3327400" y="4221163"/>
            <a:ext cx="1663700" cy="366712"/>
          </a:xfrm>
          <a:prstGeom prst="rect">
            <a:avLst/>
          </a:prstGeom>
          <a:noFill/>
          <a:ln w="9525">
            <a:noFill/>
            <a:miter lim="800000"/>
            <a:headEnd/>
            <a:tailEnd/>
          </a:ln>
        </p:spPr>
        <p:txBody>
          <a:bodyPr>
            <a:spAutoFit/>
          </a:bodyPr>
          <a:lstStyle/>
          <a:p>
            <a:pPr eaLnBrk="0" hangingPunct="0">
              <a:lnSpc>
                <a:spcPct val="100000"/>
              </a:lnSpc>
              <a:spcBef>
                <a:spcPct val="50000"/>
              </a:spcBef>
              <a:buClrTx/>
            </a:pPr>
            <a:r>
              <a:rPr lang="en-US" b="1">
                <a:solidFill>
                  <a:srgbClr val="0066FF"/>
                </a:solidFill>
              </a:rPr>
              <a:t>“Upcasting”</a:t>
            </a:r>
          </a:p>
        </p:txBody>
      </p:sp>
      <p:grpSp>
        <p:nvGrpSpPr>
          <p:cNvPr id="26633" name="Group 17"/>
          <p:cNvGrpSpPr>
            <a:grpSpLocks/>
          </p:cNvGrpSpPr>
          <p:nvPr/>
        </p:nvGrpSpPr>
        <p:grpSpPr bwMode="auto">
          <a:xfrm>
            <a:off x="4625976" y="4803776"/>
            <a:ext cx="3349625" cy="957263"/>
            <a:chOff x="1694" y="2213"/>
            <a:chExt cx="2225" cy="492"/>
          </a:xfrm>
        </p:grpSpPr>
        <p:sp>
          <p:nvSpPr>
            <p:cNvPr id="26646" name="Line 18"/>
            <p:cNvSpPr>
              <a:spLocks noChangeShapeType="1"/>
            </p:cNvSpPr>
            <p:nvPr/>
          </p:nvSpPr>
          <p:spPr bwMode="auto">
            <a:xfrm flipH="1" flipV="1">
              <a:off x="2756" y="2213"/>
              <a:ext cx="11" cy="492"/>
            </a:xfrm>
            <a:prstGeom prst="line">
              <a:avLst/>
            </a:prstGeom>
            <a:noFill/>
            <a:ln w="25400">
              <a:solidFill>
                <a:srgbClr val="1E3D5C"/>
              </a:solidFill>
              <a:round/>
              <a:headEnd/>
              <a:tailEnd type="triangle" w="med" len="med"/>
            </a:ln>
          </p:spPr>
          <p:txBody>
            <a:bodyPr wrap="none" anchor="ctr"/>
            <a:lstStyle/>
            <a:p>
              <a:endParaRPr lang="en-GB"/>
            </a:p>
          </p:txBody>
        </p:sp>
        <p:sp>
          <p:nvSpPr>
            <p:cNvPr id="26647" name="Line 19"/>
            <p:cNvSpPr>
              <a:spLocks noChangeShapeType="1"/>
            </p:cNvSpPr>
            <p:nvPr/>
          </p:nvSpPr>
          <p:spPr bwMode="auto">
            <a:xfrm>
              <a:off x="1694" y="2388"/>
              <a:ext cx="2225" cy="0"/>
            </a:xfrm>
            <a:prstGeom prst="line">
              <a:avLst/>
            </a:prstGeom>
            <a:noFill/>
            <a:ln w="25400">
              <a:solidFill>
                <a:srgbClr val="1E3D5C"/>
              </a:solidFill>
              <a:round/>
              <a:headEnd/>
              <a:tailEnd/>
            </a:ln>
          </p:spPr>
          <p:txBody>
            <a:bodyPr wrap="none" anchor="ctr"/>
            <a:lstStyle/>
            <a:p>
              <a:endParaRPr lang="en-GB"/>
            </a:p>
          </p:txBody>
        </p:sp>
        <p:sp>
          <p:nvSpPr>
            <p:cNvPr id="26648" name="Line 20"/>
            <p:cNvSpPr>
              <a:spLocks noChangeShapeType="1"/>
            </p:cNvSpPr>
            <p:nvPr/>
          </p:nvSpPr>
          <p:spPr bwMode="auto">
            <a:xfrm flipV="1">
              <a:off x="1705" y="2391"/>
              <a:ext cx="0" cy="204"/>
            </a:xfrm>
            <a:prstGeom prst="line">
              <a:avLst/>
            </a:prstGeom>
            <a:noFill/>
            <a:ln w="25400">
              <a:solidFill>
                <a:srgbClr val="1E3D5C"/>
              </a:solidFill>
              <a:round/>
              <a:headEnd/>
              <a:tailEnd/>
            </a:ln>
          </p:spPr>
          <p:txBody>
            <a:bodyPr wrap="none" anchor="ctr"/>
            <a:lstStyle/>
            <a:p>
              <a:endParaRPr lang="en-GB"/>
            </a:p>
          </p:txBody>
        </p:sp>
        <p:sp>
          <p:nvSpPr>
            <p:cNvPr id="26649" name="Line 21"/>
            <p:cNvSpPr>
              <a:spLocks noChangeShapeType="1"/>
            </p:cNvSpPr>
            <p:nvPr/>
          </p:nvSpPr>
          <p:spPr bwMode="auto">
            <a:xfrm flipV="1">
              <a:off x="3913" y="2388"/>
              <a:ext cx="0" cy="204"/>
            </a:xfrm>
            <a:prstGeom prst="line">
              <a:avLst/>
            </a:prstGeom>
            <a:noFill/>
            <a:ln w="25400">
              <a:solidFill>
                <a:srgbClr val="1E3D5C"/>
              </a:solidFill>
              <a:round/>
              <a:headEnd/>
              <a:tailEnd/>
            </a:ln>
          </p:spPr>
          <p:txBody>
            <a:bodyPr wrap="none" anchor="ctr"/>
            <a:lstStyle/>
            <a:p>
              <a:endParaRPr lang="en-GB"/>
            </a:p>
          </p:txBody>
        </p:sp>
      </p:grpSp>
      <p:sp>
        <p:nvSpPr>
          <p:cNvPr id="26634" name="Text Box 29"/>
          <p:cNvSpPr txBox="1">
            <a:spLocks noChangeArrowheads="1"/>
          </p:cNvSpPr>
          <p:nvPr/>
        </p:nvSpPr>
        <p:spPr bwMode="auto">
          <a:xfrm>
            <a:off x="7915276" y="4322763"/>
            <a:ext cx="1901825" cy="366712"/>
          </a:xfrm>
          <a:prstGeom prst="rect">
            <a:avLst/>
          </a:prstGeom>
          <a:noFill/>
          <a:ln w="9525">
            <a:noFill/>
            <a:miter lim="800000"/>
            <a:headEnd/>
            <a:tailEnd/>
          </a:ln>
        </p:spPr>
        <p:txBody>
          <a:bodyPr>
            <a:spAutoFit/>
          </a:bodyPr>
          <a:lstStyle/>
          <a:p>
            <a:pPr eaLnBrk="0" hangingPunct="0">
              <a:lnSpc>
                <a:spcPct val="100000"/>
              </a:lnSpc>
              <a:spcBef>
                <a:spcPct val="50000"/>
              </a:spcBef>
              <a:buClrTx/>
            </a:pPr>
            <a:r>
              <a:rPr lang="en-US" b="1">
                <a:solidFill>
                  <a:srgbClr val="0066FF"/>
                </a:solidFill>
              </a:rPr>
              <a:t>“Downcasting”</a:t>
            </a:r>
          </a:p>
        </p:txBody>
      </p:sp>
      <p:grpSp>
        <p:nvGrpSpPr>
          <p:cNvPr id="26635" name="Group 30"/>
          <p:cNvGrpSpPr>
            <a:grpSpLocks/>
          </p:cNvGrpSpPr>
          <p:nvPr/>
        </p:nvGrpSpPr>
        <p:grpSpPr bwMode="auto">
          <a:xfrm>
            <a:off x="7015164" y="4175126"/>
            <a:ext cx="1825625" cy="1630363"/>
            <a:chOff x="3467" y="782"/>
            <a:chExt cx="1150" cy="1027"/>
          </a:xfrm>
        </p:grpSpPr>
        <p:sp>
          <p:nvSpPr>
            <p:cNvPr id="26640" name="Oval 31"/>
            <p:cNvSpPr>
              <a:spLocks noChangeArrowheads="1"/>
            </p:cNvSpPr>
            <p:nvPr/>
          </p:nvSpPr>
          <p:spPr bwMode="auto">
            <a:xfrm>
              <a:off x="3467" y="782"/>
              <a:ext cx="92" cy="100"/>
            </a:xfrm>
            <a:prstGeom prst="ellipse">
              <a:avLst/>
            </a:prstGeom>
            <a:solidFill>
              <a:schemeClr val="accent1"/>
            </a:solidFill>
            <a:ln w="9525">
              <a:solidFill>
                <a:srgbClr val="6699FF"/>
              </a:solidFill>
              <a:round/>
              <a:headEnd/>
              <a:tailEnd/>
            </a:ln>
            <a:effectLst>
              <a:prstShdw prst="shdw17" dist="17961" dir="2700000">
                <a:srgbClr val="3D5C99"/>
              </a:prstShdw>
            </a:effectLst>
          </p:spPr>
          <p:txBody>
            <a:bodyPr wrap="none" anchor="ctr"/>
            <a:lstStyle/>
            <a:p>
              <a:endParaRPr lang="en-PH"/>
            </a:p>
          </p:txBody>
        </p:sp>
        <p:sp>
          <p:nvSpPr>
            <p:cNvPr id="26641" name="Line 32"/>
            <p:cNvSpPr>
              <a:spLocks noChangeShapeType="1"/>
            </p:cNvSpPr>
            <p:nvPr/>
          </p:nvSpPr>
          <p:spPr bwMode="auto">
            <a:xfrm flipH="1" flipV="1">
              <a:off x="3515" y="884"/>
              <a:ext cx="0" cy="345"/>
            </a:xfrm>
            <a:prstGeom prst="line">
              <a:avLst/>
            </a:prstGeom>
            <a:noFill/>
            <a:ln w="9525">
              <a:solidFill>
                <a:srgbClr val="6699FF"/>
              </a:solidFill>
              <a:prstDash val="dash"/>
              <a:round/>
              <a:headEnd/>
              <a:tailEnd/>
            </a:ln>
            <a:effectLst>
              <a:prstShdw prst="shdw17" dist="17961" dir="2700000">
                <a:srgbClr val="3D5C99"/>
              </a:prstShdw>
            </a:effectLst>
          </p:spPr>
          <p:txBody>
            <a:bodyPr wrap="none" anchor="ctr"/>
            <a:lstStyle/>
            <a:p>
              <a:endParaRPr lang="en-GB"/>
            </a:p>
          </p:txBody>
        </p:sp>
        <p:sp>
          <p:nvSpPr>
            <p:cNvPr id="26642" name="Line 33"/>
            <p:cNvSpPr>
              <a:spLocks noChangeShapeType="1"/>
            </p:cNvSpPr>
            <p:nvPr/>
          </p:nvSpPr>
          <p:spPr bwMode="auto">
            <a:xfrm>
              <a:off x="4155" y="1611"/>
              <a:ext cx="462" cy="0"/>
            </a:xfrm>
            <a:prstGeom prst="line">
              <a:avLst/>
            </a:prstGeom>
            <a:noFill/>
            <a:ln w="9525">
              <a:solidFill>
                <a:srgbClr val="6699FF"/>
              </a:solidFill>
              <a:prstDash val="dash"/>
              <a:round/>
              <a:headEnd/>
              <a:tailEnd/>
            </a:ln>
            <a:effectLst>
              <a:prstShdw prst="shdw17" dist="17961" dir="2700000">
                <a:srgbClr val="3D5C99"/>
              </a:prstShdw>
            </a:effectLst>
          </p:spPr>
          <p:txBody>
            <a:bodyPr wrap="none" anchor="ctr"/>
            <a:lstStyle/>
            <a:p>
              <a:endParaRPr lang="en-GB"/>
            </a:p>
          </p:txBody>
        </p:sp>
        <p:sp>
          <p:nvSpPr>
            <p:cNvPr id="26643" name="Line 34"/>
            <p:cNvSpPr>
              <a:spLocks noChangeShapeType="1"/>
            </p:cNvSpPr>
            <p:nvPr/>
          </p:nvSpPr>
          <p:spPr bwMode="auto">
            <a:xfrm flipV="1">
              <a:off x="4146" y="1253"/>
              <a:ext cx="0" cy="315"/>
            </a:xfrm>
            <a:prstGeom prst="line">
              <a:avLst/>
            </a:prstGeom>
            <a:noFill/>
            <a:ln w="9525">
              <a:solidFill>
                <a:srgbClr val="6699FF"/>
              </a:solidFill>
              <a:prstDash val="dash"/>
              <a:round/>
              <a:headEnd/>
              <a:tailEnd/>
            </a:ln>
            <a:effectLst>
              <a:prstShdw prst="shdw17" dist="17961" dir="2700000">
                <a:srgbClr val="3D5C99"/>
              </a:prstShdw>
            </a:effectLst>
          </p:spPr>
          <p:txBody>
            <a:bodyPr wrap="none" anchor="ctr"/>
            <a:lstStyle/>
            <a:p>
              <a:endParaRPr lang="en-GB"/>
            </a:p>
          </p:txBody>
        </p:sp>
        <p:sp>
          <p:nvSpPr>
            <p:cNvPr id="26644" name="Line 35"/>
            <p:cNvSpPr>
              <a:spLocks noChangeShapeType="1"/>
            </p:cNvSpPr>
            <p:nvPr/>
          </p:nvSpPr>
          <p:spPr bwMode="auto">
            <a:xfrm>
              <a:off x="3540" y="1243"/>
              <a:ext cx="598" cy="0"/>
            </a:xfrm>
            <a:prstGeom prst="line">
              <a:avLst/>
            </a:prstGeom>
            <a:noFill/>
            <a:ln w="9525">
              <a:solidFill>
                <a:srgbClr val="6699FF"/>
              </a:solidFill>
              <a:prstDash val="lgDash"/>
              <a:round/>
              <a:headEnd/>
              <a:tailEnd/>
            </a:ln>
            <a:effectLst>
              <a:prstShdw prst="shdw17" dist="17961" dir="2700000">
                <a:srgbClr val="3D5C99"/>
              </a:prstShdw>
            </a:effectLst>
          </p:spPr>
          <p:txBody>
            <a:bodyPr wrap="none" anchor="ctr"/>
            <a:lstStyle/>
            <a:p>
              <a:endParaRPr lang="en-GB"/>
            </a:p>
          </p:txBody>
        </p:sp>
        <p:sp>
          <p:nvSpPr>
            <p:cNvPr id="26645" name="Line 36"/>
            <p:cNvSpPr>
              <a:spLocks noChangeShapeType="1"/>
            </p:cNvSpPr>
            <p:nvPr/>
          </p:nvSpPr>
          <p:spPr bwMode="auto">
            <a:xfrm flipH="1" flipV="1">
              <a:off x="4606" y="1611"/>
              <a:ext cx="0" cy="198"/>
            </a:xfrm>
            <a:prstGeom prst="line">
              <a:avLst/>
            </a:prstGeom>
            <a:noFill/>
            <a:ln w="9525">
              <a:solidFill>
                <a:srgbClr val="6699FF"/>
              </a:solidFill>
              <a:prstDash val="dash"/>
              <a:round/>
              <a:headEnd type="triangle" w="med" len="med"/>
              <a:tailEnd/>
            </a:ln>
            <a:effectLst>
              <a:prstShdw prst="shdw17" dist="17961" dir="2700000">
                <a:srgbClr val="3D5C99"/>
              </a:prstShdw>
            </a:effectLst>
          </p:spPr>
          <p:txBody>
            <a:bodyPr wrap="none" anchor="ctr"/>
            <a:lstStyle/>
            <a:p>
              <a:endParaRPr lang="en-GB"/>
            </a:p>
          </p:txBody>
        </p:sp>
      </p:grpSp>
      <p:sp>
        <p:nvSpPr>
          <p:cNvPr id="26636" name="Rectangle 37"/>
          <p:cNvSpPr>
            <a:spLocks noGrp="1" noChangeArrowheads="1"/>
          </p:cNvSpPr>
          <p:nvPr>
            <p:ph type="body" idx="4294967295"/>
          </p:nvPr>
        </p:nvSpPr>
        <p:spPr>
          <a:xfrm>
            <a:off x="409583" y="1373456"/>
            <a:ext cx="11372817" cy="2404755"/>
          </a:xfrm>
          <a:noFill/>
        </p:spPr>
        <p:txBody>
          <a:bodyPr vert="horz" lIns="90488" tIns="44450" rIns="90488" bIns="44450" rtlCol="0">
            <a:noAutofit/>
          </a:bodyPr>
          <a:lstStyle/>
          <a:p>
            <a:pPr marL="342900" indent="-342900" eaLnBrk="1" hangingPunct="1">
              <a:buFont typeface="Arial" panose="020B0604020202020204" pitchFamily="34" charset="0"/>
              <a:buChar char="•"/>
            </a:pPr>
            <a:r>
              <a:rPr lang="en-US" i="1" dirty="0" err="1">
                <a:latin typeface="Arial" panose="020B0604020202020204" pitchFamily="34" charset="0"/>
                <a:cs typeface="Arial" panose="020B0604020202020204" pitchFamily="34" charset="0"/>
              </a:rPr>
              <a:t>Downcasting</a:t>
            </a:r>
            <a:r>
              <a:rPr lang="en-US" i="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is conversion down the inheritance hierarchy.</a:t>
            </a:r>
          </a:p>
          <a:p>
            <a:pPr marL="342900" indent="-342900" eaLnBrk="1" hangingPunct="1">
              <a:buFont typeface="Arial" panose="020B0604020202020204" pitchFamily="34" charset="0"/>
              <a:buChar char="•"/>
            </a:pPr>
            <a:r>
              <a:rPr lang="en-US" i="1" dirty="0">
                <a:latin typeface="Arial" panose="020B0604020202020204" pitchFamily="34" charset="0"/>
                <a:cs typeface="Arial" panose="020B0604020202020204" pitchFamily="34" charset="0"/>
              </a:rPr>
              <a:t>Continuing from previous example: Now, to change back the </a:t>
            </a:r>
            <a:r>
              <a:rPr lang="en-US" b="1" i="1" dirty="0">
                <a:latin typeface="Arial" panose="020B0604020202020204" pitchFamily="34" charset="0"/>
                <a:cs typeface="Arial" panose="020B0604020202020204" pitchFamily="34" charset="0"/>
              </a:rPr>
              <a:t>Student</a:t>
            </a:r>
            <a:r>
              <a:rPr lang="en-US" i="1" dirty="0">
                <a:latin typeface="Arial" panose="020B0604020202020204" pitchFamily="34" charset="0"/>
                <a:cs typeface="Arial" panose="020B0604020202020204" pitchFamily="34" charset="0"/>
              </a:rPr>
              <a:t> object, change the </a:t>
            </a:r>
            <a:r>
              <a:rPr lang="en-US" b="1" dirty="0">
                <a:latin typeface="Arial" panose="020B0604020202020204" pitchFamily="34" charset="0"/>
                <a:cs typeface="Arial" panose="020B0604020202020204" pitchFamily="34" charset="0"/>
              </a:rPr>
              <a:t>Person</a:t>
            </a:r>
            <a:r>
              <a:rPr lang="en-US" b="1" i="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reference back to </a:t>
            </a:r>
            <a:r>
              <a:rPr lang="en-US" b="1" dirty="0">
                <a:latin typeface="Arial" panose="020B0604020202020204" pitchFamily="34" charset="0"/>
                <a:cs typeface="Arial" panose="020B0604020202020204" pitchFamily="34" charset="0"/>
              </a:rPr>
              <a:t>Student.</a:t>
            </a:r>
            <a:r>
              <a:rPr lang="en-US" dirty="0">
                <a:latin typeface="Arial" panose="020B0604020202020204" pitchFamily="34" charset="0"/>
                <a:cs typeface="Arial" panose="020B0604020202020204" pitchFamily="34" charset="0"/>
              </a:rPr>
              <a:t> This time, it is called </a:t>
            </a:r>
            <a:r>
              <a:rPr lang="en-US" dirty="0" err="1">
                <a:latin typeface="Arial" panose="020B0604020202020204" pitchFamily="34" charset="0"/>
                <a:cs typeface="Arial" panose="020B0604020202020204" pitchFamily="34" charset="0"/>
              </a:rPr>
              <a:t>downcasting</a:t>
            </a:r>
            <a:r>
              <a:rPr lang="en-US" dirty="0">
                <a:latin typeface="Arial" panose="020B0604020202020204" pitchFamily="34" charset="0"/>
                <a:cs typeface="Arial" panose="020B0604020202020204" pitchFamily="34" charset="0"/>
              </a:rPr>
              <a:t> because you are casting an object to a class down the inheritance hierarchy. </a:t>
            </a:r>
          </a:p>
          <a:p>
            <a:pPr marL="342900" indent="-342900" eaLnBrk="1" hangingPunct="1">
              <a:buFont typeface="Arial" panose="020B0604020202020204" pitchFamily="34" charset="0"/>
              <a:buChar char="•"/>
            </a:pPr>
            <a:r>
              <a:rPr lang="en-US" dirty="0" err="1">
                <a:latin typeface="Arial" panose="020B0604020202020204" pitchFamily="34" charset="0"/>
                <a:cs typeface="Arial" panose="020B0604020202020204" pitchFamily="34" charset="0"/>
              </a:rPr>
              <a:t>Downcasting</a:t>
            </a:r>
            <a:r>
              <a:rPr lang="en-US" dirty="0">
                <a:latin typeface="Arial" panose="020B0604020202020204" pitchFamily="34" charset="0"/>
                <a:cs typeface="Arial" panose="020B0604020202020204" pitchFamily="34" charset="0"/>
              </a:rPr>
              <a:t> requires that you write the Student type in brackets. </a:t>
            </a:r>
          </a:p>
          <a:p>
            <a:pPr lvl="3">
              <a:spcBef>
                <a:spcPts val="188"/>
              </a:spcBef>
              <a:buNone/>
            </a:pPr>
            <a:endParaRPr lang="en-US" dirty="0">
              <a:latin typeface="Arial" panose="020B0604020202020204" pitchFamily="34" charset="0"/>
              <a:cs typeface="Arial" panose="020B0604020202020204" pitchFamily="34" charset="0"/>
            </a:endParaRPr>
          </a:p>
          <a:p>
            <a:pPr lvl="3">
              <a:spcBef>
                <a:spcPts val="188"/>
              </a:spcBef>
              <a:buNone/>
            </a:pPr>
            <a:r>
              <a:rPr lang="en-US" dirty="0">
                <a:latin typeface="Arial" panose="020B0604020202020204" pitchFamily="34" charset="0"/>
                <a:cs typeface="Arial" panose="020B0604020202020204" pitchFamily="34" charset="0"/>
              </a:rPr>
              <a:t>// *</a:t>
            </a:r>
            <a:r>
              <a:rPr lang="en-US" i="1" dirty="0">
                <a:latin typeface="Arial" panose="020B0604020202020204" pitchFamily="34" charset="0"/>
                <a:cs typeface="Arial" panose="020B0604020202020204" pitchFamily="34" charset="0"/>
              </a:rPr>
              <a:t>Assuming p is actually pointing to a Student object (as in previous slide)</a:t>
            </a:r>
          </a:p>
          <a:p>
            <a:pPr lvl="3">
              <a:spcBef>
                <a:spcPts val="188"/>
              </a:spcBef>
              <a:buNone/>
            </a:pPr>
            <a:r>
              <a:rPr lang="en-US" dirty="0">
                <a:latin typeface="Arial" panose="020B0604020202020204" pitchFamily="34" charset="0"/>
                <a:cs typeface="Arial" panose="020B0604020202020204" pitchFamily="34" charset="0"/>
              </a:rPr>
              <a:t>//</a:t>
            </a:r>
            <a:r>
              <a:rPr lang="en-US" i="1" dirty="0">
                <a:latin typeface="Arial" panose="020B0604020202020204" pitchFamily="34" charset="0"/>
                <a:cs typeface="Arial" panose="020B0604020202020204" pitchFamily="34" charset="0"/>
              </a:rPr>
              <a:t> p is Person reference of an object of type Student i.e. Person p = new Student();</a:t>
            </a:r>
          </a:p>
          <a:p>
            <a:pPr lvl="3">
              <a:spcBef>
                <a:spcPts val="188"/>
              </a:spcBef>
              <a:buNone/>
            </a:pPr>
            <a:r>
              <a:rPr lang="en-US" i="1" dirty="0">
                <a:latin typeface="Arial" panose="020B0604020202020204" pitchFamily="34" charset="0"/>
                <a:cs typeface="Arial" panose="020B0604020202020204" pitchFamily="34" charset="0"/>
              </a:rPr>
              <a:t>Student s = (Student)p;</a:t>
            </a:r>
          </a:p>
          <a:p>
            <a:pPr eaLnBrk="1" hangingPunct="1">
              <a:buFontTx/>
              <a:buNone/>
            </a:pPr>
            <a:endParaRPr lang="en-US" sz="1600" i="1" dirty="0">
              <a:latin typeface="Arial" panose="020B0604020202020204" pitchFamily="34" charset="0"/>
              <a:cs typeface="Arial" panose="020B0604020202020204" pitchFamily="34" charset="0"/>
            </a:endParaRPr>
          </a:p>
        </p:txBody>
      </p:sp>
      <p:sp>
        <p:nvSpPr>
          <p:cNvPr id="846886" name="Text Box 38"/>
          <p:cNvSpPr txBox="1">
            <a:spLocks noChangeArrowheads="1"/>
          </p:cNvSpPr>
          <p:nvPr/>
        </p:nvSpPr>
        <p:spPr bwMode="auto">
          <a:xfrm>
            <a:off x="4011614" y="5572125"/>
            <a:ext cx="1228725" cy="400050"/>
          </a:xfrm>
          <a:prstGeom prst="rect">
            <a:avLst/>
          </a:prstGeom>
          <a:solidFill>
            <a:schemeClr val="accent1">
              <a:alpha val="50000"/>
            </a:scheme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dirty="0"/>
              <a:t>Student</a:t>
            </a:r>
          </a:p>
        </p:txBody>
      </p:sp>
      <p:sp>
        <p:nvSpPr>
          <p:cNvPr id="32" name="Content Placeholder 9"/>
          <p:cNvSpPr txBox="1">
            <a:spLocks/>
          </p:cNvSpPr>
          <p:nvPr/>
        </p:nvSpPr>
        <p:spPr bwMode="gray">
          <a:xfrm>
            <a:off x="2420938" y="6143626"/>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p>
            <a:pPr eaLnBrk="0" hangingPunct="0">
              <a:buClr>
                <a:srgbClr val="000000"/>
              </a:buClr>
              <a:defRPr/>
            </a:pPr>
            <a:r>
              <a:rPr lang="en-US" sz="1600" dirty="0">
                <a:latin typeface="Arial" pitchFamily="34" charset="0"/>
              </a:rPr>
              <a:t>Refer to the ReferenceCastingSample.java sample code.</a:t>
            </a:r>
          </a:p>
        </p:txBody>
      </p:sp>
      <p:sp>
        <p:nvSpPr>
          <p:cNvPr id="33" name="Rounded Rectangle 32"/>
          <p:cNvSpPr/>
          <p:nvPr/>
        </p:nvSpPr>
        <p:spPr bwMode="auto">
          <a:xfrm>
            <a:off x="1981200" y="6147682"/>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3987920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dissolve">
                                      <p:cBhvr>
                                        <p:cTn id="7" dur="1000"/>
                                        <p:tgtEl>
                                          <p:spTgt spid="3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dissolve">
                                      <p:cBhvr>
                                        <p:cTn id="10"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8BD25BBD-41A5-41ED-B569-6E1F660EBCB1}" type="slidenum">
              <a:rPr lang="en-US"/>
              <a:pPr algn="r" eaLnBrk="0" hangingPunct="0">
                <a:spcBef>
                  <a:spcPct val="0"/>
                </a:spcBef>
                <a:buClrTx/>
              </a:pPr>
              <a:t>24</a:t>
            </a:fld>
            <a:endParaRPr lang="en-US"/>
          </a:p>
        </p:txBody>
      </p:sp>
      <p:sp>
        <p:nvSpPr>
          <p:cNvPr id="27651" name="Rectangle 2"/>
          <p:cNvSpPr>
            <a:spLocks noGrp="1" noChangeArrowheads="1"/>
          </p:cNvSpPr>
          <p:nvPr>
            <p:ph type="title" idx="4294967295"/>
          </p:nvPr>
        </p:nvSpPr>
        <p:spPr/>
        <p:txBody>
          <a:bodyPr/>
          <a:lstStyle/>
          <a:p>
            <a:pPr eaLnBrk="1" hangingPunct="1"/>
            <a:r>
              <a:rPr lang="en-US"/>
              <a:t>Virtual Methods</a:t>
            </a:r>
          </a:p>
        </p:txBody>
      </p:sp>
      <p:sp>
        <p:nvSpPr>
          <p:cNvPr id="27652" name="Rectangle 3"/>
          <p:cNvSpPr>
            <a:spLocks noGrp="1" noChangeArrowheads="1"/>
          </p:cNvSpPr>
          <p:nvPr>
            <p:ph type="body" idx="4294967295"/>
          </p:nvPr>
        </p:nvSpPr>
        <p:spPr>
          <a:xfrm>
            <a:off x="409584" y="977901"/>
            <a:ext cx="9896466" cy="5074108"/>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 virtual method is a method whose actual implementation is dynamically determined during runtime</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All java methods are ‘virtual’ and can be overridden by methods that belong to the sub class </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b="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1371600" lvl="3" indent="0">
              <a:buNone/>
            </a:pPr>
            <a:r>
              <a:rPr lang="en-US" sz="2400" dirty="0">
                <a:latin typeface="Arial" panose="020B0604020202020204" pitchFamily="34" charset="0"/>
                <a:cs typeface="Arial" panose="020B0604020202020204" pitchFamily="34" charset="0"/>
              </a:rPr>
              <a:t>	</a:t>
            </a:r>
          </a:p>
        </p:txBody>
      </p:sp>
      <p:sp>
        <p:nvSpPr>
          <p:cNvPr id="870407" name="Text Box 7"/>
          <p:cNvSpPr txBox="1">
            <a:spLocks noChangeArrowheads="1"/>
          </p:cNvSpPr>
          <p:nvPr/>
        </p:nvSpPr>
        <p:spPr bwMode="auto">
          <a:xfrm>
            <a:off x="5503864" y="5030788"/>
            <a:ext cx="1614487" cy="862012"/>
          </a:xfrm>
          <a:prstGeom prst="rect">
            <a:avLst/>
          </a:prstGeom>
          <a:solidFill>
            <a:schemeClr val="accent1">
              <a:alpha val="50000"/>
            </a:scheme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dirty="0"/>
              <a:t>Employee</a:t>
            </a:r>
          </a:p>
          <a:p>
            <a:pPr eaLnBrk="0" hangingPunct="0">
              <a:lnSpc>
                <a:spcPct val="100000"/>
              </a:lnSpc>
              <a:spcBef>
                <a:spcPct val="50000"/>
              </a:spcBef>
              <a:buClrTx/>
              <a:defRPr/>
            </a:pPr>
            <a:r>
              <a:rPr lang="en-US" sz="2000" dirty="0"/>
              <a:t>Introduce()</a:t>
            </a:r>
          </a:p>
        </p:txBody>
      </p:sp>
      <p:sp>
        <p:nvSpPr>
          <p:cNvPr id="870408" name="Text Box 8"/>
          <p:cNvSpPr txBox="1">
            <a:spLocks noChangeArrowheads="1"/>
          </p:cNvSpPr>
          <p:nvPr/>
        </p:nvSpPr>
        <p:spPr bwMode="auto">
          <a:xfrm>
            <a:off x="7288213" y="5018088"/>
            <a:ext cx="1808162" cy="862012"/>
          </a:xfrm>
          <a:prstGeom prst="rect">
            <a:avLst/>
          </a:prstGeom>
          <a:solidFill>
            <a:schemeClr val="accent1">
              <a:alpha val="50000"/>
            </a:scheme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dirty="0"/>
              <a:t>Teacher</a:t>
            </a:r>
          </a:p>
          <a:p>
            <a:pPr eaLnBrk="0" hangingPunct="0">
              <a:lnSpc>
                <a:spcPct val="100000"/>
              </a:lnSpc>
              <a:spcBef>
                <a:spcPct val="50000"/>
              </a:spcBef>
              <a:buClrTx/>
              <a:defRPr/>
            </a:pPr>
            <a:r>
              <a:rPr lang="en-US" sz="2000" dirty="0"/>
              <a:t>introduce()</a:t>
            </a:r>
          </a:p>
        </p:txBody>
      </p:sp>
      <p:grpSp>
        <p:nvGrpSpPr>
          <p:cNvPr id="27655" name="Group 9"/>
          <p:cNvGrpSpPr>
            <a:grpSpLocks/>
          </p:cNvGrpSpPr>
          <p:nvPr/>
        </p:nvGrpSpPr>
        <p:grpSpPr bwMode="auto">
          <a:xfrm>
            <a:off x="4524376" y="4033839"/>
            <a:ext cx="3349625" cy="966787"/>
            <a:chOff x="1694" y="2213"/>
            <a:chExt cx="2225" cy="497"/>
          </a:xfrm>
        </p:grpSpPr>
        <p:sp>
          <p:nvSpPr>
            <p:cNvPr id="27660" name="Line 10"/>
            <p:cNvSpPr>
              <a:spLocks noChangeShapeType="1"/>
            </p:cNvSpPr>
            <p:nvPr/>
          </p:nvSpPr>
          <p:spPr bwMode="auto">
            <a:xfrm flipH="1" flipV="1">
              <a:off x="2756" y="2213"/>
              <a:ext cx="11" cy="492"/>
            </a:xfrm>
            <a:prstGeom prst="line">
              <a:avLst/>
            </a:prstGeom>
            <a:noFill/>
            <a:ln w="25400">
              <a:solidFill>
                <a:srgbClr val="1E3D5C"/>
              </a:solidFill>
              <a:round/>
              <a:headEnd/>
              <a:tailEnd type="triangle" w="med" len="med"/>
            </a:ln>
          </p:spPr>
          <p:txBody>
            <a:bodyPr wrap="none" anchor="ctr"/>
            <a:lstStyle/>
            <a:p>
              <a:endParaRPr lang="en-GB"/>
            </a:p>
          </p:txBody>
        </p:sp>
        <p:sp>
          <p:nvSpPr>
            <p:cNvPr id="27661" name="Line 11"/>
            <p:cNvSpPr>
              <a:spLocks noChangeShapeType="1"/>
            </p:cNvSpPr>
            <p:nvPr/>
          </p:nvSpPr>
          <p:spPr bwMode="auto">
            <a:xfrm>
              <a:off x="1694" y="2496"/>
              <a:ext cx="2225" cy="0"/>
            </a:xfrm>
            <a:prstGeom prst="line">
              <a:avLst/>
            </a:prstGeom>
            <a:noFill/>
            <a:ln w="25400">
              <a:solidFill>
                <a:srgbClr val="1E3D5C"/>
              </a:solidFill>
              <a:round/>
              <a:headEnd/>
              <a:tailEnd/>
            </a:ln>
          </p:spPr>
          <p:txBody>
            <a:bodyPr wrap="none" anchor="ctr"/>
            <a:lstStyle/>
            <a:p>
              <a:endParaRPr lang="en-GB"/>
            </a:p>
          </p:txBody>
        </p:sp>
        <p:sp>
          <p:nvSpPr>
            <p:cNvPr id="27662" name="Line 12"/>
            <p:cNvSpPr>
              <a:spLocks noChangeShapeType="1"/>
            </p:cNvSpPr>
            <p:nvPr/>
          </p:nvSpPr>
          <p:spPr bwMode="auto">
            <a:xfrm flipV="1">
              <a:off x="1705" y="2506"/>
              <a:ext cx="0" cy="204"/>
            </a:xfrm>
            <a:prstGeom prst="line">
              <a:avLst/>
            </a:prstGeom>
            <a:noFill/>
            <a:ln w="25400">
              <a:solidFill>
                <a:srgbClr val="1E3D5C"/>
              </a:solidFill>
              <a:round/>
              <a:headEnd/>
              <a:tailEnd/>
            </a:ln>
          </p:spPr>
          <p:txBody>
            <a:bodyPr wrap="none" anchor="ctr"/>
            <a:lstStyle/>
            <a:p>
              <a:endParaRPr lang="en-GB"/>
            </a:p>
          </p:txBody>
        </p:sp>
        <p:sp>
          <p:nvSpPr>
            <p:cNvPr id="27663" name="Line 13"/>
            <p:cNvSpPr>
              <a:spLocks noChangeShapeType="1"/>
            </p:cNvSpPr>
            <p:nvPr/>
          </p:nvSpPr>
          <p:spPr bwMode="auto">
            <a:xfrm flipV="1">
              <a:off x="3913" y="2503"/>
              <a:ext cx="0" cy="204"/>
            </a:xfrm>
            <a:prstGeom prst="line">
              <a:avLst/>
            </a:prstGeom>
            <a:noFill/>
            <a:ln w="25400">
              <a:solidFill>
                <a:srgbClr val="1E3D5C"/>
              </a:solidFill>
              <a:round/>
              <a:headEnd/>
              <a:tailEnd/>
            </a:ln>
          </p:spPr>
          <p:txBody>
            <a:bodyPr wrap="none" anchor="ctr"/>
            <a:lstStyle/>
            <a:p>
              <a:endParaRPr lang="en-GB"/>
            </a:p>
          </p:txBody>
        </p:sp>
      </p:grpSp>
      <p:sp>
        <p:nvSpPr>
          <p:cNvPr id="870414" name="Text Box 14"/>
          <p:cNvSpPr txBox="1">
            <a:spLocks noChangeArrowheads="1"/>
          </p:cNvSpPr>
          <p:nvPr/>
        </p:nvSpPr>
        <p:spPr bwMode="auto">
          <a:xfrm>
            <a:off x="3695700" y="5030788"/>
            <a:ext cx="1614488" cy="862012"/>
          </a:xfrm>
          <a:prstGeom prst="rect">
            <a:avLst/>
          </a:prstGeom>
          <a:solidFill>
            <a:schemeClr val="accent1">
              <a:alpha val="50000"/>
            </a:scheme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dirty="0"/>
              <a:t>Student</a:t>
            </a:r>
          </a:p>
          <a:p>
            <a:pPr eaLnBrk="0" hangingPunct="0">
              <a:lnSpc>
                <a:spcPct val="100000"/>
              </a:lnSpc>
              <a:spcBef>
                <a:spcPct val="50000"/>
              </a:spcBef>
              <a:buClrTx/>
              <a:defRPr/>
            </a:pPr>
            <a:r>
              <a:rPr lang="en-US" sz="2000" dirty="0"/>
              <a:t>Introduce()</a:t>
            </a:r>
          </a:p>
        </p:txBody>
      </p:sp>
      <p:sp>
        <p:nvSpPr>
          <p:cNvPr id="870415" name="Text Box 15"/>
          <p:cNvSpPr txBox="1">
            <a:spLocks noChangeArrowheads="1"/>
          </p:cNvSpPr>
          <p:nvPr/>
        </p:nvSpPr>
        <p:spPr bwMode="auto">
          <a:xfrm>
            <a:off x="5310189" y="3214688"/>
            <a:ext cx="1614487" cy="862012"/>
          </a:xfrm>
          <a:prstGeom prst="rect">
            <a:avLst/>
          </a:prstGeom>
          <a:solidFill>
            <a:srgbClr val="3366FF">
              <a:alpha val="50000"/>
            </a:srgb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b="1" dirty="0"/>
              <a:t>Person</a:t>
            </a:r>
          </a:p>
          <a:p>
            <a:pPr eaLnBrk="0" hangingPunct="0">
              <a:lnSpc>
                <a:spcPct val="100000"/>
              </a:lnSpc>
              <a:spcBef>
                <a:spcPct val="50000"/>
              </a:spcBef>
              <a:buClrTx/>
              <a:defRPr/>
            </a:pPr>
            <a:r>
              <a:rPr lang="en-US" sz="2000" dirty="0"/>
              <a:t>Introduce()</a:t>
            </a:r>
          </a:p>
        </p:txBody>
      </p:sp>
      <p:sp>
        <p:nvSpPr>
          <p:cNvPr id="14" name="Content Placeholder 9"/>
          <p:cNvSpPr txBox="1">
            <a:spLocks/>
          </p:cNvSpPr>
          <p:nvPr/>
        </p:nvSpPr>
        <p:spPr bwMode="gray">
          <a:xfrm>
            <a:off x="2420938" y="6143626"/>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p>
            <a:pPr eaLnBrk="0" hangingPunct="0">
              <a:buClr>
                <a:srgbClr val="000000"/>
              </a:buClr>
              <a:defRPr/>
            </a:pPr>
            <a:r>
              <a:rPr lang="en-US" sz="1600" dirty="0">
                <a:latin typeface="Arial" pitchFamily="34" charset="0"/>
              </a:rPr>
              <a:t>Refer to the VirtualMethodSample.java sample code sample code.</a:t>
            </a:r>
          </a:p>
        </p:txBody>
      </p:sp>
      <p:sp>
        <p:nvSpPr>
          <p:cNvPr id="15" name="Rounded Rectangle 14"/>
          <p:cNvSpPr/>
          <p:nvPr/>
        </p:nvSpPr>
        <p:spPr bwMode="auto">
          <a:xfrm>
            <a:off x="1981200" y="6147682"/>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365190763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1000"/>
                                        <p:tgtEl>
                                          <p:spTgt spid="1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dissolve">
                                      <p:cBhvr>
                                        <p:cTn id="10"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128D908C-D453-4A56-9D65-7907C6921290}" type="slidenum">
              <a:rPr lang="en-US"/>
              <a:pPr algn="r" eaLnBrk="0" hangingPunct="0">
                <a:spcBef>
                  <a:spcPct val="0"/>
                </a:spcBef>
                <a:buClrTx/>
              </a:pPr>
              <a:t>25</a:t>
            </a:fld>
            <a:endParaRPr lang="en-US"/>
          </a:p>
        </p:txBody>
      </p:sp>
      <p:sp>
        <p:nvSpPr>
          <p:cNvPr id="28675" name="Rectangle 2"/>
          <p:cNvSpPr>
            <a:spLocks noGrp="1" noChangeArrowheads="1"/>
          </p:cNvSpPr>
          <p:nvPr>
            <p:ph type="title" idx="4294967295"/>
          </p:nvPr>
        </p:nvSpPr>
        <p:spPr/>
        <p:txBody>
          <a:bodyPr/>
          <a:lstStyle/>
          <a:p>
            <a:pPr eaLnBrk="1" hangingPunct="1"/>
            <a:r>
              <a:rPr lang="en-US"/>
              <a:t>Virtual Method Invocation</a:t>
            </a:r>
          </a:p>
        </p:txBody>
      </p:sp>
      <p:sp>
        <p:nvSpPr>
          <p:cNvPr id="28676" name="Rectangle 3"/>
          <p:cNvSpPr>
            <a:spLocks noGrp="1" noChangeArrowheads="1"/>
          </p:cNvSpPr>
          <p:nvPr>
            <p:ph type="body" idx="4294967295"/>
          </p:nvPr>
        </p:nvSpPr>
        <p:spPr/>
        <p:txBody>
          <a:bodyPr vert="horz" lIns="90488" tIns="44450" rIns="90488" bIns="44450" rtlCol="0">
            <a:noAutofit/>
          </a:bodyPr>
          <a:lstStyle/>
          <a:p>
            <a:pPr marL="457200" indent="-457200"/>
            <a:endParaRPr lang="en-US"/>
          </a:p>
          <a:p>
            <a:pPr marL="457200" indent="-457200"/>
            <a:endParaRPr lang="en-US"/>
          </a:p>
        </p:txBody>
      </p:sp>
      <p:sp>
        <p:nvSpPr>
          <p:cNvPr id="28677" name="Rectangle 14"/>
          <p:cNvSpPr>
            <a:spLocks noChangeArrowheads="1"/>
          </p:cNvSpPr>
          <p:nvPr/>
        </p:nvSpPr>
        <p:spPr bwMode="auto">
          <a:xfrm>
            <a:off x="436880" y="1106631"/>
            <a:ext cx="9713595" cy="5178282"/>
          </a:xfrm>
          <a:prstGeom prst="rect">
            <a:avLst/>
          </a:prstGeom>
          <a:noFill/>
          <a:ln w="12700">
            <a:noFill/>
            <a:miter lim="800000"/>
            <a:headEnd/>
            <a:tailEnd/>
          </a:ln>
        </p:spPr>
        <p:txBody>
          <a:bodyPr lIns="90488" tIns="44450" rIns="90488" bIns="44450"/>
          <a:lstStyle/>
          <a:p>
            <a:pPr marL="457200" indent="-457200">
              <a:buFontTx/>
              <a:buChar char="•"/>
            </a:pPr>
            <a:r>
              <a:rPr lang="en-US" sz="2200" dirty="0"/>
              <a:t>A reference type variable can point to instances of its own type, or its subtypes through casting.</a:t>
            </a:r>
          </a:p>
          <a:p>
            <a:pPr marL="457200" indent="-457200"/>
            <a:r>
              <a:rPr lang="en-US" sz="2400" dirty="0"/>
              <a:t>		</a:t>
            </a:r>
            <a:r>
              <a:rPr lang="en-US" sz="1600" dirty="0"/>
              <a:t>Person p = new Employee()</a:t>
            </a:r>
          </a:p>
          <a:p>
            <a:pPr marL="457200" indent="-457200">
              <a:buFontTx/>
              <a:buChar char="•"/>
            </a:pPr>
            <a:endParaRPr lang="en-US" sz="1600" dirty="0"/>
          </a:p>
          <a:p>
            <a:pPr marL="457200" indent="-457200"/>
            <a:endParaRPr lang="en-US" sz="1200" dirty="0"/>
          </a:p>
          <a:p>
            <a:pPr marL="457200" indent="-457200"/>
            <a:endParaRPr lang="en-US" sz="1200" dirty="0"/>
          </a:p>
          <a:p>
            <a:pPr marL="457200" indent="-457200"/>
            <a:endParaRPr lang="en-US" sz="1200" dirty="0"/>
          </a:p>
          <a:p>
            <a:pPr marL="457200" indent="-457200">
              <a:spcBef>
                <a:spcPct val="0"/>
              </a:spcBef>
            </a:pPr>
            <a:endParaRPr lang="en-US" sz="800" dirty="0"/>
          </a:p>
          <a:p>
            <a:pPr marL="457200" indent="-457200">
              <a:buFontTx/>
              <a:buChar char="•"/>
            </a:pPr>
            <a:r>
              <a:rPr lang="en-US" sz="2200" dirty="0"/>
              <a:t>When calling an object’s methods through a reference variable, the implementation called is the one used by the object and not necessarily the reference variable.</a:t>
            </a:r>
          </a:p>
          <a:p>
            <a:pPr marL="457200" indent="-457200"/>
            <a:r>
              <a:rPr lang="en-US" sz="1400" dirty="0"/>
              <a:t>		</a:t>
            </a:r>
            <a:r>
              <a:rPr lang="en-US" sz="1600" dirty="0" err="1"/>
              <a:t>p.announce</a:t>
            </a:r>
            <a:r>
              <a:rPr lang="en-US" sz="1600" dirty="0"/>
              <a:t>();</a:t>
            </a:r>
          </a:p>
        </p:txBody>
      </p:sp>
      <p:sp>
        <p:nvSpPr>
          <p:cNvPr id="868367" name="Text Box 15"/>
          <p:cNvSpPr txBox="1">
            <a:spLocks noChangeArrowheads="1"/>
          </p:cNvSpPr>
          <p:nvPr/>
        </p:nvSpPr>
        <p:spPr bwMode="auto">
          <a:xfrm>
            <a:off x="4371977" y="2217327"/>
            <a:ext cx="1757363" cy="862013"/>
          </a:xfrm>
          <a:prstGeom prst="rect">
            <a:avLst/>
          </a:prstGeom>
          <a:solidFill>
            <a:schemeClr val="accent1">
              <a:alpha val="50000"/>
            </a:scheme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a:t>Employee</a:t>
            </a:r>
          </a:p>
          <a:p>
            <a:pPr eaLnBrk="0" hangingPunct="0">
              <a:lnSpc>
                <a:spcPct val="100000"/>
              </a:lnSpc>
              <a:spcBef>
                <a:spcPct val="50000"/>
              </a:spcBef>
              <a:buClrTx/>
              <a:defRPr/>
            </a:pPr>
            <a:r>
              <a:rPr lang="en-US" sz="2000"/>
              <a:t>Instance</a:t>
            </a:r>
          </a:p>
        </p:txBody>
      </p:sp>
      <p:grpSp>
        <p:nvGrpSpPr>
          <p:cNvPr id="28679" name="Group 16"/>
          <p:cNvGrpSpPr>
            <a:grpSpLocks/>
          </p:cNvGrpSpPr>
          <p:nvPr/>
        </p:nvGrpSpPr>
        <p:grpSpPr bwMode="auto">
          <a:xfrm>
            <a:off x="1343026" y="2342739"/>
            <a:ext cx="1500188" cy="417512"/>
            <a:chOff x="2366" y="1223"/>
            <a:chExt cx="780" cy="332"/>
          </a:xfrm>
        </p:grpSpPr>
        <p:sp>
          <p:nvSpPr>
            <p:cNvPr id="868369" name="Rectangle 17"/>
            <p:cNvSpPr>
              <a:spLocks noChangeArrowheads="1"/>
            </p:cNvSpPr>
            <p:nvPr/>
          </p:nvSpPr>
          <p:spPr bwMode="auto">
            <a:xfrm>
              <a:off x="2366" y="1223"/>
              <a:ext cx="780" cy="318"/>
            </a:xfrm>
            <a:prstGeom prst="rect">
              <a:avLst/>
            </a:prstGeom>
            <a:solidFill>
              <a:srgbClr val="3366FF">
                <a:alpha val="50000"/>
              </a:srgb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endParaRPr lang="en-PH" sz="2000" b="1" dirty="0"/>
            </a:p>
          </p:txBody>
        </p:sp>
        <p:sp>
          <p:nvSpPr>
            <p:cNvPr id="28687" name="Text Box 18"/>
            <p:cNvSpPr txBox="1">
              <a:spLocks noChangeArrowheads="1"/>
            </p:cNvSpPr>
            <p:nvPr/>
          </p:nvSpPr>
          <p:spPr bwMode="auto">
            <a:xfrm>
              <a:off x="2366" y="1237"/>
              <a:ext cx="780" cy="318"/>
            </a:xfrm>
            <a:prstGeom prst="rect">
              <a:avLst/>
            </a:prstGeom>
            <a:solidFill>
              <a:srgbClr val="3366FF">
                <a:alpha val="50000"/>
              </a:srgb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b="1" dirty="0"/>
                <a:t>Person</a:t>
              </a:r>
            </a:p>
          </p:txBody>
        </p:sp>
      </p:grpSp>
      <p:sp>
        <p:nvSpPr>
          <p:cNvPr id="28680" name="Line 19"/>
          <p:cNvSpPr>
            <a:spLocks noChangeShapeType="1"/>
          </p:cNvSpPr>
          <p:nvPr/>
        </p:nvSpPr>
        <p:spPr bwMode="auto">
          <a:xfrm>
            <a:off x="2811464" y="2569751"/>
            <a:ext cx="1560512" cy="0"/>
          </a:xfrm>
          <a:prstGeom prst="line">
            <a:avLst/>
          </a:prstGeom>
          <a:noFill/>
          <a:ln w="12700">
            <a:solidFill>
              <a:schemeClr val="tx1"/>
            </a:solidFill>
            <a:prstDash val="dash"/>
            <a:round/>
            <a:headEnd/>
            <a:tailEnd type="triangle" w="med" len="med"/>
          </a:ln>
        </p:spPr>
        <p:txBody>
          <a:bodyPr wrap="none" lIns="90488" tIns="44450" rIns="90488" bIns="44450" anchor="ctr"/>
          <a:lstStyle/>
          <a:p>
            <a:endParaRPr lang="en-GB"/>
          </a:p>
        </p:txBody>
      </p:sp>
      <p:sp>
        <p:nvSpPr>
          <p:cNvPr id="868379" name="Text Box 27"/>
          <p:cNvSpPr txBox="1">
            <a:spLocks noChangeArrowheads="1"/>
          </p:cNvSpPr>
          <p:nvPr/>
        </p:nvSpPr>
        <p:spPr bwMode="auto">
          <a:xfrm>
            <a:off x="4167188" y="4635478"/>
            <a:ext cx="2105025" cy="862012"/>
          </a:xfrm>
          <a:prstGeom prst="rect">
            <a:avLst/>
          </a:prstGeom>
          <a:solidFill>
            <a:schemeClr val="accent1">
              <a:alpha val="50000"/>
            </a:scheme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dirty="0"/>
              <a:t>Employee</a:t>
            </a:r>
          </a:p>
          <a:p>
            <a:pPr eaLnBrk="0" hangingPunct="0">
              <a:lnSpc>
                <a:spcPct val="100000"/>
              </a:lnSpc>
              <a:spcBef>
                <a:spcPct val="50000"/>
              </a:spcBef>
              <a:buClrTx/>
              <a:defRPr/>
            </a:pPr>
            <a:r>
              <a:rPr lang="en-US" sz="2000" dirty="0"/>
              <a:t>announce()</a:t>
            </a:r>
          </a:p>
        </p:txBody>
      </p:sp>
      <p:sp>
        <p:nvSpPr>
          <p:cNvPr id="28682" name="Line 31"/>
          <p:cNvSpPr>
            <a:spLocks noChangeShapeType="1"/>
          </p:cNvSpPr>
          <p:nvPr/>
        </p:nvSpPr>
        <p:spPr bwMode="auto">
          <a:xfrm>
            <a:off x="2606675" y="4992665"/>
            <a:ext cx="1560512" cy="0"/>
          </a:xfrm>
          <a:prstGeom prst="line">
            <a:avLst/>
          </a:prstGeom>
          <a:noFill/>
          <a:ln w="12700">
            <a:solidFill>
              <a:schemeClr val="tx1"/>
            </a:solidFill>
            <a:prstDash val="dash"/>
            <a:round/>
            <a:headEnd/>
            <a:tailEnd type="triangle" w="med" len="med"/>
          </a:ln>
        </p:spPr>
        <p:txBody>
          <a:bodyPr wrap="none" lIns="90488" tIns="44450" rIns="90488" bIns="44450" anchor="ctr"/>
          <a:lstStyle/>
          <a:p>
            <a:endParaRPr lang="en-GB"/>
          </a:p>
        </p:txBody>
      </p:sp>
      <p:grpSp>
        <p:nvGrpSpPr>
          <p:cNvPr id="28683" name="Group 16"/>
          <p:cNvGrpSpPr>
            <a:grpSpLocks/>
          </p:cNvGrpSpPr>
          <p:nvPr/>
        </p:nvGrpSpPr>
        <p:grpSpPr bwMode="auto">
          <a:xfrm>
            <a:off x="1343026" y="4772003"/>
            <a:ext cx="1500187" cy="417512"/>
            <a:chOff x="2366" y="1223"/>
            <a:chExt cx="780" cy="332"/>
          </a:xfrm>
        </p:grpSpPr>
        <p:sp>
          <p:nvSpPr>
            <p:cNvPr id="17" name="Rectangle 17"/>
            <p:cNvSpPr>
              <a:spLocks noChangeArrowheads="1"/>
            </p:cNvSpPr>
            <p:nvPr/>
          </p:nvSpPr>
          <p:spPr bwMode="auto">
            <a:xfrm>
              <a:off x="2366" y="1223"/>
              <a:ext cx="780" cy="318"/>
            </a:xfrm>
            <a:prstGeom prst="rect">
              <a:avLst/>
            </a:prstGeom>
            <a:solidFill>
              <a:srgbClr val="3366FF">
                <a:alpha val="50000"/>
              </a:srgb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endParaRPr lang="en-PH" sz="2000" b="1" dirty="0"/>
            </a:p>
          </p:txBody>
        </p:sp>
        <p:sp>
          <p:nvSpPr>
            <p:cNvPr id="18" name="Text Box 18"/>
            <p:cNvSpPr txBox="1">
              <a:spLocks noChangeArrowheads="1"/>
            </p:cNvSpPr>
            <p:nvPr/>
          </p:nvSpPr>
          <p:spPr bwMode="auto">
            <a:xfrm>
              <a:off x="2366" y="1237"/>
              <a:ext cx="780" cy="318"/>
            </a:xfrm>
            <a:prstGeom prst="rect">
              <a:avLst/>
            </a:prstGeom>
            <a:solidFill>
              <a:srgbClr val="3366FF">
                <a:alpha val="50000"/>
              </a:srgbClr>
            </a:solidFill>
            <a:ln w="9525">
              <a:noFill/>
              <a:miter lim="800000"/>
              <a:headEnd/>
              <a:tailEnd/>
            </a:ln>
            <a:effectLst>
              <a:outerShdw sy="50000" rotWithShape="0">
                <a:srgbClr val="808080">
                  <a:alpha val="50000"/>
                </a:srgbClr>
              </a:outerShdw>
            </a:effectLst>
          </p:spPr>
          <p:txBody>
            <a:bodyPr>
              <a:spAutoFit/>
            </a:bodyPr>
            <a:lstStyle/>
            <a:p>
              <a:pPr eaLnBrk="0" hangingPunct="0">
                <a:lnSpc>
                  <a:spcPct val="100000"/>
                </a:lnSpc>
                <a:spcBef>
                  <a:spcPct val="50000"/>
                </a:spcBef>
                <a:buClrTx/>
                <a:defRPr/>
              </a:pPr>
              <a:r>
                <a:rPr lang="en-US" sz="2000" b="1" dirty="0"/>
                <a:t>Person</a:t>
              </a:r>
            </a:p>
          </p:txBody>
        </p:sp>
      </p:grpSp>
      <p:sp>
        <p:nvSpPr>
          <p:cNvPr id="16" name="Content Placeholder 9"/>
          <p:cNvSpPr txBox="1">
            <a:spLocks/>
          </p:cNvSpPr>
          <p:nvPr/>
        </p:nvSpPr>
        <p:spPr bwMode="gray">
          <a:xfrm>
            <a:off x="2420938" y="6143626"/>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p>
            <a:pPr eaLnBrk="0" hangingPunct="0">
              <a:buClr>
                <a:srgbClr val="000000"/>
              </a:buClr>
              <a:defRPr/>
            </a:pPr>
            <a:r>
              <a:rPr lang="en-US" sz="1600" dirty="0">
                <a:latin typeface="Arial" pitchFamily="34" charset="0"/>
              </a:rPr>
              <a:t>Refer to the VirtualMethodSample.java sample code sample code.</a:t>
            </a:r>
          </a:p>
        </p:txBody>
      </p:sp>
      <p:sp>
        <p:nvSpPr>
          <p:cNvPr id="19" name="Rounded Rectangle 18"/>
          <p:cNvSpPr/>
          <p:nvPr/>
        </p:nvSpPr>
        <p:spPr bwMode="auto">
          <a:xfrm>
            <a:off x="1981200" y="6147682"/>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23495045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dissolve">
                                      <p:cBhvr>
                                        <p:cTn id="7" dur="1000"/>
                                        <p:tgtEl>
                                          <p:spTgt spid="19"/>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dissolve">
                                      <p:cBhvr>
                                        <p:cTn id="10"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8D4BE4FC-E8C3-4114-901D-34670A410219}" type="slidenum">
              <a:rPr lang="en-US"/>
              <a:pPr algn="r" eaLnBrk="0" hangingPunct="0">
                <a:spcBef>
                  <a:spcPct val="0"/>
                </a:spcBef>
                <a:buClrTx/>
              </a:pPr>
              <a:t>26</a:t>
            </a:fld>
            <a:endParaRPr lang="en-US"/>
          </a:p>
        </p:txBody>
      </p:sp>
      <p:sp>
        <p:nvSpPr>
          <p:cNvPr id="29699" name="Rectangle 2"/>
          <p:cNvSpPr>
            <a:spLocks noGrp="1" noChangeArrowheads="1"/>
          </p:cNvSpPr>
          <p:nvPr>
            <p:ph type="title" idx="4294967295"/>
          </p:nvPr>
        </p:nvSpPr>
        <p:spPr/>
        <p:txBody>
          <a:bodyPr/>
          <a:lstStyle/>
          <a:p>
            <a:pPr eaLnBrk="1" hangingPunct="1"/>
            <a:r>
              <a:rPr lang="en-US"/>
              <a:t>Questions and Comments</a:t>
            </a:r>
          </a:p>
        </p:txBody>
      </p:sp>
      <p:sp>
        <p:nvSpPr>
          <p:cNvPr id="5" name="Rectangle 4"/>
          <p:cNvSpPr txBox="1">
            <a:spLocks noChangeArrowheads="1"/>
          </p:cNvSpPr>
          <p:nvPr/>
        </p:nvSpPr>
        <p:spPr>
          <a:xfrm>
            <a:off x="1685926" y="1295400"/>
            <a:ext cx="4410075" cy="5334000"/>
          </a:xfrm>
          <a:prstGeom prst="rect">
            <a:avLst/>
          </a:prstGeom>
        </p:spPr>
        <p:txBody>
          <a:bodyPr/>
          <a:lstStyle/>
          <a:p>
            <a:pPr marL="274638" indent="-274638" eaLnBrk="0" hangingPunct="0">
              <a:buClr>
                <a:schemeClr val="tx1"/>
              </a:buClr>
              <a:buFontTx/>
              <a:buChar char="•"/>
              <a:defRPr/>
            </a:pPr>
            <a:r>
              <a:rPr lang="en-US" sz="2200" kern="0">
                <a:solidFill>
                  <a:srgbClr val="000000"/>
                </a:solidFill>
              </a:rPr>
              <a:t>What questions or comments </a:t>
            </a:r>
            <a:br>
              <a:rPr lang="en-US" sz="2200" kern="0">
                <a:solidFill>
                  <a:srgbClr val="000000"/>
                </a:solidFill>
              </a:rPr>
            </a:br>
            <a:r>
              <a:rPr lang="en-US" sz="2200" kern="0">
                <a:solidFill>
                  <a:srgbClr val="000000"/>
                </a:solidFill>
              </a:rPr>
              <a:t>do you have?</a:t>
            </a:r>
          </a:p>
        </p:txBody>
      </p:sp>
      <p:pic>
        <p:nvPicPr>
          <p:cNvPr id="6" name="Picture 5">
            <a:extLst>
              <a:ext uri="{FF2B5EF4-FFF2-40B4-BE49-F238E27FC236}">
                <a16:creationId xmlns:a16="http://schemas.microsoft.com/office/drawing/2014/main" id="{A90580F2-9DBF-504B-A40C-558C427AF500}"/>
              </a:ext>
            </a:extLst>
          </p:cNvPr>
          <p:cNvPicPr>
            <a:picLocks noChangeAspect="1"/>
          </p:cNvPicPr>
          <p:nvPr/>
        </p:nvPicPr>
        <p:blipFill>
          <a:blip r:embed="rId3"/>
          <a:stretch>
            <a:fillRect/>
          </a:stretch>
        </p:blipFill>
        <p:spPr>
          <a:xfrm>
            <a:off x="4760496" y="2054870"/>
            <a:ext cx="6983295" cy="3963020"/>
          </a:xfrm>
          <a:prstGeom prst="rect">
            <a:avLst/>
          </a:prstGeom>
        </p:spPr>
      </p:pic>
    </p:spTree>
    <p:extLst>
      <p:ext uri="{BB962C8B-B14F-4D97-AF65-F5344CB8AC3E}">
        <p14:creationId xmlns:p14="http://schemas.microsoft.com/office/powerpoint/2010/main" val="2972543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8E838A79-5322-40E8-952D-8CC864F66F97}" type="slidenum">
              <a:rPr lang="en-US"/>
              <a:pPr algn="r" eaLnBrk="0" hangingPunct="0">
                <a:spcBef>
                  <a:spcPct val="0"/>
                </a:spcBef>
                <a:buClrTx/>
              </a:pPr>
              <a:t>3</a:t>
            </a:fld>
            <a:endParaRPr lang="en-US"/>
          </a:p>
        </p:txBody>
      </p:sp>
      <p:sp>
        <p:nvSpPr>
          <p:cNvPr id="6147" name="Rectangle 2"/>
          <p:cNvSpPr>
            <a:spLocks noGrp="1" noChangeArrowheads="1"/>
          </p:cNvSpPr>
          <p:nvPr>
            <p:ph type="title" idx="4294967295"/>
          </p:nvPr>
        </p:nvSpPr>
        <p:spPr/>
        <p:txBody>
          <a:bodyPr/>
          <a:lstStyle/>
          <a:p>
            <a:pPr eaLnBrk="1" hangingPunct="1"/>
            <a:r>
              <a:rPr lang="en-US"/>
              <a:t>Defining Inheritance</a:t>
            </a:r>
          </a:p>
        </p:txBody>
      </p:sp>
      <p:sp>
        <p:nvSpPr>
          <p:cNvPr id="6148" name="Rectangle 3"/>
          <p:cNvSpPr>
            <a:spLocks noGrp="1" noChangeArrowheads="1"/>
          </p:cNvSpPr>
          <p:nvPr>
            <p:ph type="body" idx="4294967295"/>
          </p:nvPr>
        </p:nvSpPr>
        <p:spPr>
          <a:xfrm>
            <a:off x="436879" y="1041991"/>
            <a:ext cx="8005371" cy="5010017"/>
          </a:xfrm>
        </p:spPr>
        <p:txBody>
          <a:bodyPr vert="horz" lIns="90488" tIns="44450" rIns="90488" bIns="44450" rtlCol="0">
            <a:noAutofit/>
          </a:bodyPr>
          <a:lstStyle/>
          <a:p>
            <a:pPr marL="342900" indent="-342900" eaLnBrk="1" hangingPunct="1">
              <a:spcBef>
                <a:spcPct val="25000"/>
              </a:spcBef>
              <a:buFont typeface="Arial" panose="020B0604020202020204" pitchFamily="34" charset="0"/>
              <a:buChar char="•"/>
            </a:pPr>
            <a:r>
              <a:rPr lang="en-US" sz="2400" dirty="0">
                <a:latin typeface="Arial" panose="020B0604020202020204" pitchFamily="34" charset="0"/>
                <a:cs typeface="Arial" panose="020B0604020202020204" pitchFamily="34" charset="0"/>
              </a:rPr>
              <a:t>Inheritance is one of the language constructs that encourages the </a:t>
            </a:r>
            <a:r>
              <a:rPr lang="en-US" sz="2400" i="1" dirty="0">
                <a:latin typeface="Arial" panose="020B0604020202020204" pitchFamily="34" charset="0"/>
                <a:cs typeface="Arial" panose="020B0604020202020204" pitchFamily="34" charset="0"/>
              </a:rPr>
              <a:t>re-use</a:t>
            </a:r>
            <a:r>
              <a:rPr lang="en-US" sz="2400" dirty="0">
                <a:latin typeface="Arial" panose="020B0604020202020204" pitchFamily="34" charset="0"/>
                <a:cs typeface="Arial" panose="020B0604020202020204" pitchFamily="34" charset="0"/>
              </a:rPr>
              <a:t> of code by allowing the behavior of existing classes to be extended and specialized.</a:t>
            </a:r>
          </a:p>
          <a:p>
            <a:pPr marL="342900" indent="-342900" eaLnBrk="1" hangingPunct="1">
              <a:spcBef>
                <a:spcPct val="25000"/>
              </a:spcBef>
              <a:buFont typeface="Arial" panose="020B0604020202020204" pitchFamily="34" charset="0"/>
              <a:buChar char="•"/>
            </a:pPr>
            <a:r>
              <a:rPr lang="en-US" sz="2400" b="1" i="1" dirty="0">
                <a:latin typeface="Arial" panose="020B0604020202020204" pitchFamily="34" charset="0"/>
                <a:cs typeface="Arial" panose="020B0604020202020204" pitchFamily="34" charset="0"/>
              </a:rPr>
              <a:t>Inheritance</a:t>
            </a:r>
            <a:r>
              <a:rPr lang="en-US" sz="2400" dirty="0">
                <a:latin typeface="Arial" panose="020B0604020202020204" pitchFamily="34" charset="0"/>
                <a:cs typeface="Arial" panose="020B0604020202020204" pitchFamily="34" charset="0"/>
              </a:rPr>
              <a:t> defines a hierarchical relationship among classes wherein one class shares the attributes and methods defined in one or more classes.</a:t>
            </a:r>
          </a:p>
        </p:txBody>
      </p:sp>
      <p:graphicFrame>
        <p:nvGraphicFramePr>
          <p:cNvPr id="5" name="Diagram 4"/>
          <p:cNvGraphicFramePr/>
          <p:nvPr>
            <p:extLst>
              <p:ext uri="{D42A27DB-BD31-4B8C-83A1-F6EECF244321}">
                <p14:modId xmlns:p14="http://schemas.microsoft.com/office/powerpoint/2010/main" val="3747819049"/>
              </p:ext>
            </p:extLst>
          </p:nvPr>
        </p:nvGraphicFramePr>
        <p:xfrm>
          <a:off x="1165692" y="2652822"/>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4853359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CC28E4D0-330A-42A0-8BDE-FBBD753CB8BE}" type="slidenum">
              <a:rPr lang="en-US"/>
              <a:pPr algn="r" eaLnBrk="0" hangingPunct="0">
                <a:spcBef>
                  <a:spcPct val="0"/>
                </a:spcBef>
                <a:buClrTx/>
              </a:pPr>
              <a:t>4</a:t>
            </a:fld>
            <a:endParaRPr lang="en-US"/>
          </a:p>
        </p:txBody>
      </p:sp>
      <p:sp>
        <p:nvSpPr>
          <p:cNvPr id="7171" name="Rectangle 2"/>
          <p:cNvSpPr>
            <a:spLocks noGrp="1" noChangeArrowheads="1"/>
          </p:cNvSpPr>
          <p:nvPr>
            <p:ph type="title" idx="4294967295"/>
          </p:nvPr>
        </p:nvSpPr>
        <p:spPr/>
        <p:txBody>
          <a:bodyPr/>
          <a:lstStyle/>
          <a:p>
            <a:pPr eaLnBrk="1" hangingPunct="1"/>
            <a:r>
              <a:rPr lang="en-US"/>
              <a:t>‘is a’ Relationship</a:t>
            </a:r>
          </a:p>
        </p:txBody>
      </p:sp>
      <p:sp>
        <p:nvSpPr>
          <p:cNvPr id="7172" name="Rectangle 3"/>
          <p:cNvSpPr>
            <a:spLocks noGrp="1" noChangeArrowheads="1"/>
          </p:cNvSpPr>
          <p:nvPr>
            <p:ph type="body" idx="4294967295"/>
          </p:nvPr>
        </p:nvSpPr>
        <p:spPr>
          <a:xfrm>
            <a:off x="436879" y="1941705"/>
            <a:ext cx="11195139" cy="4110303"/>
          </a:xfrm>
        </p:spPr>
        <p:txBody>
          <a:bodyPr vert="horz" lIns="90488" tIns="44450" rIns="90488" bIns="44450" rtlCol="0">
            <a:noAutofit/>
          </a:bodyPr>
          <a:lstStyle/>
          <a:p>
            <a:pPr marL="342900" indent="-342900" eaLnBrk="1" hangingPunct="1">
              <a:lnSpc>
                <a:spcPct val="150000"/>
              </a:lnSpc>
              <a:spcBef>
                <a:spcPct val="0"/>
              </a:spcBef>
              <a:buClrTx/>
              <a:buFont typeface="Arial" panose="020B0604020202020204" pitchFamily="34" charset="0"/>
              <a:buChar char="•"/>
            </a:pPr>
            <a:r>
              <a:rPr lang="en-GB" sz="2400" dirty="0">
                <a:latin typeface="Arial" panose="020B0604020202020204" pitchFamily="34" charset="0"/>
                <a:cs typeface="Arial" panose="020B0604020202020204" pitchFamily="34" charset="0"/>
              </a:rPr>
              <a:t>An inheritance relationship is described as an </a:t>
            </a:r>
            <a:r>
              <a:rPr lang="en-GB" sz="2400" b="1" dirty="0">
                <a:solidFill>
                  <a:srgbClr val="0000FF"/>
                </a:solidFill>
                <a:latin typeface="Arial" panose="020B0604020202020204" pitchFamily="34" charset="0"/>
                <a:cs typeface="Arial" panose="020B0604020202020204" pitchFamily="34" charset="0"/>
              </a:rPr>
              <a:t>“is-a”</a:t>
            </a:r>
            <a:r>
              <a:rPr lang="en-GB" sz="2400" dirty="0">
                <a:latin typeface="Arial" panose="020B0604020202020204" pitchFamily="34" charset="0"/>
                <a:cs typeface="Arial" panose="020B0604020202020204" pitchFamily="34" charset="0"/>
              </a:rPr>
              <a:t> relationship between two concepts</a:t>
            </a:r>
          </a:p>
          <a:p>
            <a:pPr marL="342900" indent="-342900" eaLnBrk="1" hangingPunct="1">
              <a:lnSpc>
                <a:spcPct val="150000"/>
              </a:lnSpc>
              <a:spcBef>
                <a:spcPct val="0"/>
              </a:spcBef>
              <a:buClrTx/>
              <a:buFont typeface="Arial" panose="020B0604020202020204" pitchFamily="34" charset="0"/>
              <a:buChar char="•"/>
            </a:pPr>
            <a:r>
              <a:rPr lang="en-GB" sz="2400" dirty="0">
                <a:latin typeface="Arial" panose="020B0604020202020204" pitchFamily="34" charset="0"/>
                <a:cs typeface="Arial" panose="020B0604020202020204" pitchFamily="34" charset="0"/>
              </a:rPr>
              <a:t>Concept A “is a” Concept B means that Concept A is a specialization (subclass) of Concept B </a:t>
            </a:r>
          </a:p>
          <a:p>
            <a:pPr marL="342900" indent="-342900" eaLnBrk="1" hangingPunct="1">
              <a:lnSpc>
                <a:spcPct val="150000"/>
              </a:lnSpc>
              <a:spcBef>
                <a:spcPct val="0"/>
              </a:spcBef>
              <a:buClrTx/>
              <a:buFont typeface="Arial" panose="020B0604020202020204" pitchFamily="34" charset="0"/>
              <a:buChar char="•"/>
            </a:pPr>
            <a:r>
              <a:rPr lang="en-GB" sz="2400" dirty="0">
                <a:latin typeface="Arial" panose="020B0604020202020204" pitchFamily="34" charset="0"/>
                <a:cs typeface="Arial" panose="020B0604020202020204" pitchFamily="34" charset="0"/>
              </a:rPr>
              <a:t>Concept A will have all the attributes and </a:t>
            </a:r>
            <a:r>
              <a:rPr lang="en-GB" sz="2400" dirty="0" err="1">
                <a:latin typeface="Arial" panose="020B0604020202020204" pitchFamily="34" charset="0"/>
                <a:cs typeface="Arial" panose="020B0604020202020204" pitchFamily="34" charset="0"/>
              </a:rPr>
              <a:t>behavior</a:t>
            </a:r>
            <a:r>
              <a:rPr lang="en-GB" sz="2400" dirty="0">
                <a:latin typeface="Arial" panose="020B0604020202020204" pitchFamily="34" charset="0"/>
                <a:cs typeface="Arial" panose="020B0604020202020204" pitchFamily="34" charset="0"/>
              </a:rPr>
              <a:t> of Concept B in addition to its own unique attributes and </a:t>
            </a:r>
            <a:r>
              <a:rPr lang="en-GB" sz="2400" dirty="0" err="1">
                <a:latin typeface="Arial" panose="020B0604020202020204" pitchFamily="34" charset="0"/>
                <a:cs typeface="Arial" panose="020B0604020202020204" pitchFamily="34" charset="0"/>
              </a:rPr>
              <a:t>behavior</a:t>
            </a:r>
            <a:endParaRPr lang="en-GB" sz="2400" dirty="0">
              <a:latin typeface="Arial" panose="020B0604020202020204" pitchFamily="34" charset="0"/>
              <a:cs typeface="Arial" panose="020B0604020202020204" pitchFamily="34" charset="0"/>
            </a:endParaRPr>
          </a:p>
          <a:p>
            <a:pPr marL="800100" lvl="1" indent="-342900" eaLnBrk="1" hangingPunct="1">
              <a:lnSpc>
                <a:spcPct val="150000"/>
              </a:lnSpc>
              <a:spcBef>
                <a:spcPct val="0"/>
              </a:spcBef>
              <a:buClrTx/>
              <a:buFont typeface="Arial" panose="020B0604020202020204" pitchFamily="34" charset="0"/>
              <a:buChar char="•"/>
            </a:pPr>
            <a:endParaRPr lang="en-GB"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48541489"/>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p:txBody>
          <a:bodyPr/>
          <a:lstStyle/>
          <a:p>
            <a:pPr eaLnBrk="1" hangingPunct="1"/>
            <a:r>
              <a:rPr lang="en-US"/>
              <a:t>Inheritance Hierarchy</a:t>
            </a:r>
          </a:p>
        </p:txBody>
      </p:sp>
      <p:pic>
        <p:nvPicPr>
          <p:cNvPr id="8195" name="Picture 20" descr="chart.jpg"/>
          <p:cNvPicPr>
            <a:picLocks noChangeAspect="1"/>
          </p:cNvPicPr>
          <p:nvPr/>
        </p:nvPicPr>
        <p:blipFill>
          <a:blip r:embed="rId3"/>
          <a:srcRect/>
          <a:stretch>
            <a:fillRect/>
          </a:stretch>
        </p:blipFill>
        <p:spPr bwMode="auto">
          <a:xfrm>
            <a:off x="659219" y="904654"/>
            <a:ext cx="10008781" cy="5238971"/>
          </a:xfrm>
          <a:prstGeom prst="rect">
            <a:avLst/>
          </a:prstGeom>
          <a:noFill/>
          <a:ln w="9525">
            <a:noFill/>
            <a:miter lim="800000"/>
            <a:headEnd/>
            <a:tailEnd/>
          </a:ln>
        </p:spPr>
      </p:pic>
      <p:sp>
        <p:nvSpPr>
          <p:cNvPr id="4" name="Rectangle 3"/>
          <p:cNvSpPr/>
          <p:nvPr/>
        </p:nvSpPr>
        <p:spPr bwMode="auto">
          <a:xfrm>
            <a:off x="3356441" y="3410869"/>
            <a:ext cx="968423" cy="232443"/>
          </a:xfrm>
          <a:prstGeom prst="rect">
            <a:avLst/>
          </a:prstGeom>
          <a:solidFill>
            <a:srgbClr val="FF5050"/>
          </a:solidFill>
          <a:ln>
            <a:headEnd type="none" w="med" len="med"/>
            <a:tailEnd type="triangle" w="med" len="med"/>
          </a:ln>
        </p:spPr>
        <p:style>
          <a:lnRef idx="3">
            <a:schemeClr val="lt1"/>
          </a:lnRef>
          <a:fillRef idx="1">
            <a:schemeClr val="accent2"/>
          </a:fillRef>
          <a:effectRef idx="1">
            <a:schemeClr val="accent2"/>
          </a:effectRef>
          <a:fontRef idx="minor">
            <a:schemeClr val="lt1"/>
          </a:fontRef>
        </p:style>
        <p:txBody>
          <a:bodyPr wrap="none" lIns="90488" tIns="44450" rIns="90488" bIns="44450" anchor="ctr"/>
          <a:lstStyle/>
          <a:p>
            <a:pPr marL="342900" indent="-342900">
              <a:defRPr/>
            </a:pPr>
            <a:r>
              <a:rPr lang="en-GB" sz="800" dirty="0" err="1">
                <a:solidFill>
                  <a:schemeClr val="bg1"/>
                </a:solidFill>
              </a:rPr>
              <a:t>Two_Wheeler</a:t>
            </a:r>
            <a:endParaRPr lang="en-GB" sz="800" dirty="0">
              <a:solidFill>
                <a:schemeClr val="bg1"/>
              </a:solidFill>
            </a:endParaRPr>
          </a:p>
        </p:txBody>
      </p:sp>
      <p:sp>
        <p:nvSpPr>
          <p:cNvPr id="5" name="Rectangle 4"/>
          <p:cNvSpPr/>
          <p:nvPr/>
        </p:nvSpPr>
        <p:spPr bwMode="auto">
          <a:xfrm>
            <a:off x="6528009" y="3394696"/>
            <a:ext cx="968423" cy="248616"/>
          </a:xfrm>
          <a:prstGeom prst="rect">
            <a:avLst/>
          </a:prstGeom>
          <a:solidFill>
            <a:srgbClr val="FF5050"/>
          </a:solidFill>
          <a:ln>
            <a:headEnd type="none" w="med" len="med"/>
            <a:tailEnd type="triangle" w="med" len="med"/>
          </a:ln>
        </p:spPr>
        <p:style>
          <a:lnRef idx="3">
            <a:schemeClr val="lt1"/>
          </a:lnRef>
          <a:fillRef idx="1">
            <a:schemeClr val="accent2"/>
          </a:fillRef>
          <a:effectRef idx="1">
            <a:schemeClr val="accent2"/>
          </a:effectRef>
          <a:fontRef idx="minor">
            <a:schemeClr val="lt1"/>
          </a:fontRef>
        </p:style>
        <p:txBody>
          <a:bodyPr wrap="none" lIns="90488" tIns="44450" rIns="90488" bIns="44450" anchor="ctr"/>
          <a:lstStyle/>
          <a:p>
            <a:pPr marL="342900" indent="-342900">
              <a:defRPr/>
            </a:pPr>
            <a:r>
              <a:rPr lang="en-GB" sz="800" dirty="0" err="1">
                <a:solidFill>
                  <a:schemeClr val="bg1"/>
                </a:solidFill>
              </a:rPr>
              <a:t>Four_Wheeler</a:t>
            </a:r>
            <a:endParaRPr lang="en-GB" sz="800" dirty="0">
              <a:solidFill>
                <a:schemeClr val="bg1"/>
              </a:solidFill>
            </a:endParaRPr>
          </a:p>
        </p:txBody>
      </p:sp>
    </p:spTree>
    <p:extLst>
      <p:ext uri="{BB962C8B-B14F-4D97-AF65-F5344CB8AC3E}">
        <p14:creationId xmlns:p14="http://schemas.microsoft.com/office/powerpoint/2010/main" val="147633370"/>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CFD54E1A-CF82-410E-AB02-B13B23FC7D5C}" type="slidenum">
              <a:rPr lang="en-US"/>
              <a:pPr algn="r" eaLnBrk="0" hangingPunct="0">
                <a:spcBef>
                  <a:spcPct val="0"/>
                </a:spcBef>
                <a:buClrTx/>
              </a:pPr>
              <a:t>6</a:t>
            </a:fld>
            <a:endParaRPr lang="en-US"/>
          </a:p>
        </p:txBody>
      </p:sp>
      <p:sp>
        <p:nvSpPr>
          <p:cNvPr id="9219" name="Rectangle 21"/>
          <p:cNvSpPr>
            <a:spLocks noGrp="1" noChangeArrowheads="1"/>
          </p:cNvSpPr>
          <p:nvPr>
            <p:ph type="title" idx="4294967295"/>
          </p:nvPr>
        </p:nvSpPr>
        <p:spPr/>
        <p:txBody>
          <a:bodyPr/>
          <a:lstStyle/>
          <a:p>
            <a:pPr eaLnBrk="1" hangingPunct="1"/>
            <a:r>
              <a:rPr lang="de-DE" dirty="0"/>
              <a:t>Inheritance </a:t>
            </a:r>
            <a:endParaRPr lang="en-US" dirty="0"/>
          </a:p>
        </p:txBody>
      </p:sp>
      <p:sp>
        <p:nvSpPr>
          <p:cNvPr id="9220" name="Rectangle 5"/>
          <p:cNvSpPr>
            <a:spLocks noChangeArrowheads="1"/>
          </p:cNvSpPr>
          <p:nvPr/>
        </p:nvSpPr>
        <p:spPr bwMode="auto">
          <a:xfrm>
            <a:off x="938213" y="2926883"/>
            <a:ext cx="10074344" cy="1943291"/>
          </a:xfrm>
          <a:prstGeom prst="rect">
            <a:avLst/>
          </a:prstGeom>
          <a:solidFill>
            <a:schemeClr val="bg2">
              <a:lumMod val="60000"/>
              <a:lumOff val="40000"/>
            </a:schemeClr>
          </a:solidFill>
          <a:ln>
            <a:headEnd/>
            <a:tailEnd/>
          </a:ln>
        </p:spPr>
        <p:style>
          <a:lnRef idx="3">
            <a:schemeClr val="lt1"/>
          </a:lnRef>
          <a:fillRef idx="1">
            <a:schemeClr val="accent1"/>
          </a:fillRef>
          <a:effectRef idx="1">
            <a:schemeClr val="accent1"/>
          </a:effectRef>
          <a:fontRef idx="minor">
            <a:schemeClr val="lt1"/>
          </a:fontRef>
        </p:style>
        <p:txBody>
          <a:bodyPr wrap="none" lIns="90488" tIns="44450" rIns="90488" bIns="44450" anchor="ctr"/>
          <a:lstStyle/>
          <a:p>
            <a:pPr>
              <a:defRPr/>
            </a:pPr>
            <a:endParaRPr lang="en-US"/>
          </a:p>
        </p:txBody>
      </p:sp>
      <p:sp>
        <p:nvSpPr>
          <p:cNvPr id="9221" name="Rectangle 22"/>
          <p:cNvSpPr>
            <a:spLocks noGrp="1" noChangeArrowheads="1"/>
          </p:cNvSpPr>
          <p:nvPr>
            <p:ph type="body" idx="4294967295"/>
          </p:nvPr>
        </p:nvSpPr>
        <p:spPr>
          <a:xfrm>
            <a:off x="442162" y="1187451"/>
            <a:ext cx="10848690" cy="4194824"/>
          </a:xfrm>
          <a:noFill/>
        </p:spPr>
        <p:txBody>
          <a:bodyPr vert="horz" lIns="90488" tIns="44450" rIns="90488" bIns="44450" rtlCol="0">
            <a:noAutofit/>
          </a:bodyPr>
          <a:lstStyle/>
          <a:p>
            <a:pPr marL="342900" indent="-342900" eaLnBrk="1" hangingPunct="1">
              <a:buFont typeface="Arial" panose="020B0604020202020204" pitchFamily="34" charset="0"/>
              <a:buChar char="•"/>
            </a:pPr>
            <a:r>
              <a:rPr lang="de-DE" sz="2400" dirty="0">
                <a:latin typeface="Arial" panose="020B0604020202020204" pitchFamily="34" charset="0"/>
                <a:cs typeface="Arial" panose="020B0604020202020204" pitchFamily="34" charset="0"/>
              </a:rPr>
              <a:t>Inheritance </a:t>
            </a:r>
            <a:r>
              <a:rPr lang="de-DE" sz="2400" dirty="0" err="1">
                <a:latin typeface="Arial" panose="020B0604020202020204" pitchFamily="34" charset="0"/>
                <a:cs typeface="Arial" panose="020B0604020202020204" pitchFamily="34" charset="0"/>
              </a:rPr>
              <a:t>is</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implemented</a:t>
            </a:r>
            <a:r>
              <a:rPr lang="de-DE" sz="2400" dirty="0">
                <a:latin typeface="Arial" panose="020B0604020202020204" pitchFamily="34" charset="0"/>
                <a:cs typeface="Arial" panose="020B0604020202020204" pitchFamily="34" charset="0"/>
              </a:rPr>
              <a:t> in Java </a:t>
            </a:r>
            <a:r>
              <a:rPr lang="de-DE" sz="2400" dirty="0" err="1">
                <a:latin typeface="Arial" panose="020B0604020202020204" pitchFamily="34" charset="0"/>
                <a:cs typeface="Arial" panose="020B0604020202020204" pitchFamily="34" charset="0"/>
              </a:rPr>
              <a:t>with</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the</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keyword</a:t>
            </a:r>
            <a:r>
              <a:rPr lang="de-DE" sz="2400" dirty="0">
                <a:latin typeface="Arial" panose="020B0604020202020204" pitchFamily="34" charset="0"/>
                <a:cs typeface="Arial" panose="020B0604020202020204" pitchFamily="34" charset="0"/>
              </a:rPr>
              <a:t> </a:t>
            </a:r>
            <a:r>
              <a:rPr lang="de-DE" sz="2400" b="1" i="1" dirty="0" err="1">
                <a:solidFill>
                  <a:srgbClr val="0000FF"/>
                </a:solidFill>
                <a:latin typeface="Arial" panose="020B0604020202020204" pitchFamily="34" charset="0"/>
                <a:cs typeface="Arial" panose="020B0604020202020204" pitchFamily="34" charset="0"/>
              </a:rPr>
              <a:t>extends</a:t>
            </a:r>
            <a:r>
              <a:rPr lang="de-DE" sz="2400" i="1"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during</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class</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declaration</a:t>
            </a:r>
            <a:endParaRPr lang="de-DE"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r>
              <a:rPr lang="de-DE" sz="2400" dirty="0" err="1">
                <a:latin typeface="Arial" panose="020B0604020202020204" pitchFamily="34" charset="0"/>
                <a:cs typeface="Arial" panose="020B0604020202020204" pitchFamily="34" charset="0"/>
              </a:rPr>
              <a:t>By</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extending</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another</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class</a:t>
            </a:r>
            <a:r>
              <a:rPr lang="de-DE" sz="2400" dirty="0">
                <a:latin typeface="Arial" panose="020B0604020202020204" pitchFamily="34" charset="0"/>
                <a:cs typeface="Arial" panose="020B0604020202020204" pitchFamily="34" charset="0"/>
              </a:rPr>
              <a:t>, all </a:t>
            </a:r>
            <a:r>
              <a:rPr lang="de-DE" sz="2400" dirty="0" err="1">
                <a:latin typeface="Arial" panose="020B0604020202020204" pitchFamily="34" charset="0"/>
                <a:cs typeface="Arial" panose="020B0604020202020204" pitchFamily="34" charset="0"/>
              </a:rPr>
              <a:t>attributes</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and</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behavior</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of</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the</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parent</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class</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are</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automatically</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inherited</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by</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the</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child</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class</a:t>
            </a:r>
            <a:endParaRPr lang="de-DE" sz="2400" dirty="0">
              <a:latin typeface="Arial" panose="020B0604020202020204" pitchFamily="34" charset="0"/>
              <a:cs typeface="Arial" panose="020B0604020202020204" pitchFamily="34" charset="0"/>
            </a:endParaRPr>
          </a:p>
          <a:p>
            <a:pPr eaLnBrk="1" hangingPunct="1"/>
            <a:endParaRPr lang="de-DE" sz="2400" dirty="0">
              <a:latin typeface="Arial" panose="020B0604020202020204" pitchFamily="34" charset="0"/>
              <a:cs typeface="Arial" panose="020B0604020202020204" pitchFamily="34" charset="0"/>
            </a:endParaRPr>
          </a:p>
          <a:p>
            <a:pPr eaLnBrk="1" hangingPunct="1">
              <a:buFontTx/>
              <a:buNone/>
            </a:pPr>
            <a:r>
              <a:rPr lang="de-DE" sz="2400" dirty="0">
                <a:latin typeface="Arial" panose="020B0604020202020204" pitchFamily="34" charset="0"/>
                <a:cs typeface="Arial" panose="020B0604020202020204" pitchFamily="34" charset="0"/>
              </a:rPr>
              <a:t>	</a:t>
            </a:r>
            <a:r>
              <a:rPr lang="de-DE" sz="2400" b="1" i="1" dirty="0" err="1">
                <a:latin typeface="Arial" panose="020B0604020202020204" pitchFamily="34" charset="0"/>
                <a:cs typeface="Arial" panose="020B0604020202020204" pitchFamily="34" charset="0"/>
              </a:rPr>
              <a:t>Example</a:t>
            </a:r>
            <a:r>
              <a:rPr lang="de-DE" sz="2400" b="1" i="1" dirty="0">
                <a:latin typeface="Arial" panose="020B0604020202020204" pitchFamily="34" charset="0"/>
                <a:cs typeface="Arial" panose="020B0604020202020204" pitchFamily="34" charset="0"/>
              </a:rPr>
              <a:t>:</a:t>
            </a:r>
          </a:p>
          <a:p>
            <a:pPr eaLnBrk="1" hangingPunct="1">
              <a:buFontTx/>
              <a:buNone/>
            </a:pPr>
            <a:r>
              <a:rPr lang="de-DE" sz="2400" b="1" dirty="0">
                <a:latin typeface="Arial" panose="020B0604020202020204" pitchFamily="34" charset="0"/>
                <a:cs typeface="Arial" panose="020B0604020202020204" pitchFamily="34" charset="0"/>
              </a:rPr>
              <a:t>	</a:t>
            </a:r>
            <a:r>
              <a:rPr lang="de-DE" sz="2400" b="1" i="1" dirty="0" err="1">
                <a:latin typeface="Arial" panose="020B0604020202020204" pitchFamily="34" charset="0"/>
                <a:cs typeface="Arial" panose="020B0604020202020204" pitchFamily="34" charset="0"/>
              </a:rPr>
              <a:t>public</a:t>
            </a:r>
            <a:r>
              <a:rPr lang="de-DE" sz="2400" b="1" i="1" dirty="0">
                <a:latin typeface="Arial" panose="020B0604020202020204" pitchFamily="34" charset="0"/>
                <a:cs typeface="Arial" panose="020B0604020202020204" pitchFamily="34" charset="0"/>
              </a:rPr>
              <a:t> </a:t>
            </a:r>
            <a:r>
              <a:rPr lang="de-DE" sz="2400" b="1" i="1" dirty="0" err="1">
                <a:latin typeface="Arial" panose="020B0604020202020204" pitchFamily="34" charset="0"/>
                <a:cs typeface="Arial" panose="020B0604020202020204" pitchFamily="34" charset="0"/>
              </a:rPr>
              <a:t>class</a:t>
            </a:r>
            <a:r>
              <a:rPr lang="de-DE" sz="2400" b="1" i="1" dirty="0">
                <a:latin typeface="Arial" panose="020B0604020202020204" pitchFamily="34" charset="0"/>
                <a:cs typeface="Arial" panose="020B0604020202020204" pitchFamily="34" charset="0"/>
              </a:rPr>
              <a:t> </a:t>
            </a:r>
            <a:r>
              <a:rPr lang="de-DE" sz="2400" b="1" i="1" dirty="0" err="1">
                <a:latin typeface="Arial" panose="020B0604020202020204" pitchFamily="34" charset="0"/>
                <a:cs typeface="Arial" panose="020B0604020202020204" pitchFamily="34" charset="0"/>
              </a:rPr>
              <a:t>Cat</a:t>
            </a:r>
            <a:r>
              <a:rPr lang="de-DE" sz="2400" b="1" i="1" dirty="0">
                <a:latin typeface="Arial" panose="020B0604020202020204" pitchFamily="34" charset="0"/>
                <a:cs typeface="Arial" panose="020B0604020202020204" pitchFamily="34" charset="0"/>
              </a:rPr>
              <a:t> </a:t>
            </a:r>
            <a:r>
              <a:rPr lang="de-DE" sz="2400" b="1" i="1" dirty="0" err="1">
                <a:latin typeface="Arial" panose="020B0604020202020204" pitchFamily="34" charset="0"/>
                <a:cs typeface="Arial" panose="020B0604020202020204" pitchFamily="34" charset="0"/>
              </a:rPr>
              <a:t>extends</a:t>
            </a:r>
            <a:r>
              <a:rPr lang="de-DE" sz="2400" b="1" i="1" dirty="0">
                <a:latin typeface="Arial" panose="020B0604020202020204" pitchFamily="34" charset="0"/>
                <a:cs typeface="Arial" panose="020B0604020202020204" pitchFamily="34" charset="0"/>
              </a:rPr>
              <a:t> </a:t>
            </a:r>
            <a:r>
              <a:rPr lang="de-DE" sz="2400" b="1" i="1" dirty="0" err="1">
                <a:latin typeface="Arial" panose="020B0604020202020204" pitchFamily="34" charset="0"/>
                <a:cs typeface="Arial" panose="020B0604020202020204" pitchFamily="34" charset="0"/>
              </a:rPr>
              <a:t>Animal</a:t>
            </a:r>
            <a:r>
              <a:rPr lang="de-DE" sz="2400" b="1" i="1" dirty="0">
                <a:latin typeface="Arial" panose="020B0604020202020204" pitchFamily="34" charset="0"/>
                <a:cs typeface="Arial" panose="020B0604020202020204" pitchFamily="34" charset="0"/>
              </a:rPr>
              <a:t>{</a:t>
            </a:r>
          </a:p>
          <a:p>
            <a:pPr eaLnBrk="1" hangingPunct="1">
              <a:buFontTx/>
              <a:buNone/>
            </a:pPr>
            <a:r>
              <a:rPr lang="de-DE" sz="2400" b="1" i="1" dirty="0">
                <a:latin typeface="Arial" panose="020B0604020202020204" pitchFamily="34" charset="0"/>
                <a:cs typeface="Arial" panose="020B0604020202020204" pitchFamily="34" charset="0"/>
              </a:rPr>
              <a:t>		//</a:t>
            </a:r>
            <a:r>
              <a:rPr lang="de-DE" sz="2400" b="1" i="1" dirty="0" err="1">
                <a:latin typeface="Arial" panose="020B0604020202020204" pitchFamily="34" charset="0"/>
                <a:cs typeface="Arial" panose="020B0604020202020204" pitchFamily="34" charset="0"/>
              </a:rPr>
              <a:t>Define</a:t>
            </a:r>
            <a:r>
              <a:rPr lang="de-DE" sz="2400" b="1" i="1" dirty="0">
                <a:latin typeface="Arial" panose="020B0604020202020204" pitchFamily="34" charset="0"/>
                <a:cs typeface="Arial" panose="020B0604020202020204" pitchFamily="34" charset="0"/>
              </a:rPr>
              <a:t> additional </a:t>
            </a:r>
            <a:r>
              <a:rPr lang="de-DE" sz="2400" b="1" i="1" dirty="0" err="1">
                <a:latin typeface="Arial" panose="020B0604020202020204" pitchFamily="34" charset="0"/>
                <a:cs typeface="Arial" panose="020B0604020202020204" pitchFamily="34" charset="0"/>
              </a:rPr>
              <a:t>attributes</a:t>
            </a:r>
            <a:r>
              <a:rPr lang="de-DE" sz="2400" b="1" i="1" dirty="0">
                <a:latin typeface="Arial" panose="020B0604020202020204" pitchFamily="34" charset="0"/>
                <a:cs typeface="Arial" panose="020B0604020202020204" pitchFamily="34" charset="0"/>
              </a:rPr>
              <a:t> </a:t>
            </a:r>
            <a:r>
              <a:rPr lang="de-DE" sz="2400" b="1" i="1" dirty="0" err="1">
                <a:latin typeface="Arial" panose="020B0604020202020204" pitchFamily="34" charset="0"/>
                <a:cs typeface="Arial" panose="020B0604020202020204" pitchFamily="34" charset="0"/>
              </a:rPr>
              <a:t>that</a:t>
            </a:r>
            <a:r>
              <a:rPr lang="de-DE" sz="2400" b="1" i="1" dirty="0">
                <a:latin typeface="Arial" panose="020B0604020202020204" pitchFamily="34" charset="0"/>
                <a:cs typeface="Arial" panose="020B0604020202020204" pitchFamily="34" charset="0"/>
              </a:rPr>
              <a:t> </a:t>
            </a:r>
            <a:r>
              <a:rPr lang="de-DE" sz="2400" b="1" i="1" dirty="0" err="1">
                <a:latin typeface="Arial" panose="020B0604020202020204" pitchFamily="34" charset="0"/>
                <a:cs typeface="Arial" panose="020B0604020202020204" pitchFamily="34" charset="0"/>
              </a:rPr>
              <a:t>make</a:t>
            </a:r>
            <a:r>
              <a:rPr lang="de-DE" sz="2400" b="1" i="1" dirty="0">
                <a:latin typeface="Arial" panose="020B0604020202020204" pitchFamily="34" charset="0"/>
                <a:cs typeface="Arial" panose="020B0604020202020204" pitchFamily="34" charset="0"/>
              </a:rPr>
              <a:t> a </a:t>
            </a:r>
            <a:r>
              <a:rPr lang="de-DE" sz="2400" b="1" i="1" dirty="0" err="1">
                <a:latin typeface="Arial" panose="020B0604020202020204" pitchFamily="34" charset="0"/>
                <a:cs typeface="Arial" panose="020B0604020202020204" pitchFamily="34" charset="0"/>
              </a:rPr>
              <a:t>Animal</a:t>
            </a:r>
            <a:r>
              <a:rPr lang="de-DE" sz="2400" b="1" i="1" dirty="0">
                <a:latin typeface="Arial" panose="020B0604020202020204" pitchFamily="34" charset="0"/>
                <a:cs typeface="Arial" panose="020B0604020202020204" pitchFamily="34" charset="0"/>
              </a:rPr>
              <a:t> </a:t>
            </a:r>
            <a:r>
              <a:rPr lang="de-DE" sz="2400" b="1" i="1" dirty="0" err="1">
                <a:latin typeface="Arial" panose="020B0604020202020204" pitchFamily="34" charset="0"/>
                <a:cs typeface="Arial" panose="020B0604020202020204" pitchFamily="34" charset="0"/>
              </a:rPr>
              <a:t>into</a:t>
            </a:r>
            <a:r>
              <a:rPr lang="de-DE" sz="2400" b="1" i="1" dirty="0">
                <a:latin typeface="Arial" panose="020B0604020202020204" pitchFamily="34" charset="0"/>
                <a:cs typeface="Arial" panose="020B0604020202020204" pitchFamily="34" charset="0"/>
              </a:rPr>
              <a:t> a </a:t>
            </a:r>
            <a:r>
              <a:rPr lang="de-DE" sz="2400" b="1" i="1" dirty="0" err="1">
                <a:latin typeface="Arial" panose="020B0604020202020204" pitchFamily="34" charset="0"/>
                <a:cs typeface="Arial" panose="020B0604020202020204" pitchFamily="34" charset="0"/>
              </a:rPr>
              <a:t>Cat</a:t>
            </a:r>
            <a:endParaRPr lang="de-DE" sz="2400" b="1" i="1" dirty="0">
              <a:latin typeface="Arial" panose="020B0604020202020204" pitchFamily="34" charset="0"/>
              <a:cs typeface="Arial" panose="020B0604020202020204" pitchFamily="34" charset="0"/>
            </a:endParaRPr>
          </a:p>
          <a:p>
            <a:pPr eaLnBrk="1" hangingPunct="1">
              <a:buFontTx/>
              <a:buNone/>
            </a:pPr>
            <a:r>
              <a:rPr lang="de-DE" sz="2400" b="1" i="1" dirty="0">
                <a:latin typeface="Arial" panose="020B0604020202020204" pitchFamily="34" charset="0"/>
                <a:cs typeface="Arial" panose="020B0604020202020204" pitchFamily="34" charset="0"/>
              </a:rPr>
              <a:t>	}</a:t>
            </a:r>
            <a:endParaRPr lang="de-DE" sz="2400" dirty="0">
              <a:latin typeface="Arial" panose="020B0604020202020204" pitchFamily="34" charset="0"/>
              <a:cs typeface="Arial" panose="020B0604020202020204" pitchFamily="34" charset="0"/>
            </a:endParaRPr>
          </a:p>
        </p:txBody>
      </p:sp>
      <p:sp>
        <p:nvSpPr>
          <p:cNvPr id="8" name="Content Placeholder 9"/>
          <p:cNvSpPr txBox="1">
            <a:spLocks/>
          </p:cNvSpPr>
          <p:nvPr/>
        </p:nvSpPr>
        <p:spPr bwMode="gray">
          <a:xfrm>
            <a:off x="2420938" y="5786438"/>
            <a:ext cx="7885112" cy="514350"/>
          </a:xfrm>
          <a:prstGeom prst="rect">
            <a:avLst/>
          </a:prstGeom>
          <a:solidFill>
            <a:schemeClr val="accent2">
              <a:lumMod val="20000"/>
              <a:lumOff val="80000"/>
            </a:schemeClr>
          </a:solidFill>
          <a:ln w="12700">
            <a:noFill/>
            <a:miter lim="800000"/>
            <a:headEnd/>
            <a:tailEnd/>
          </a:ln>
        </p:spPr>
        <p:txBody>
          <a:bodyPr lIns="90488" tIns="44450" rIns="90488" bIns="44450"/>
          <a:lstStyle/>
          <a:p>
            <a:pPr eaLnBrk="0" hangingPunct="0">
              <a:buClr>
                <a:srgbClr val="000000"/>
              </a:buClr>
              <a:defRPr/>
            </a:pPr>
            <a:r>
              <a:rPr lang="en-US" sz="1600" kern="0" dirty="0">
                <a:solidFill>
                  <a:srgbClr val="000000"/>
                </a:solidFill>
                <a:latin typeface="Arial"/>
              </a:rPr>
              <a:t>Refer to example Student_I.java, Person_I.java, InheritanceSample.java inside package sef.module6.sample.</a:t>
            </a:r>
            <a:endParaRPr lang="en-IN" sz="1200" kern="0" dirty="0">
              <a:solidFill>
                <a:srgbClr val="000000"/>
              </a:solidFill>
              <a:latin typeface="Arial"/>
            </a:endParaRPr>
          </a:p>
        </p:txBody>
      </p:sp>
      <p:sp>
        <p:nvSpPr>
          <p:cNvPr id="9" name="Rounded Rectangle 8"/>
          <p:cNvSpPr/>
          <p:nvPr/>
        </p:nvSpPr>
        <p:spPr bwMode="auto">
          <a:xfrm>
            <a:off x="1981200" y="5853339"/>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37267652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1000"/>
                                        <p:tgtEl>
                                          <p:spTgt spid="9"/>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93C16288-0643-49B2-ACCE-E32E7DB5F6E3}" type="slidenum">
              <a:rPr lang="en-US"/>
              <a:pPr algn="r" eaLnBrk="0" hangingPunct="0">
                <a:spcBef>
                  <a:spcPct val="0"/>
                </a:spcBef>
                <a:buClrTx/>
              </a:pPr>
              <a:t>7</a:t>
            </a:fld>
            <a:endParaRPr lang="en-US"/>
          </a:p>
        </p:txBody>
      </p:sp>
      <p:sp>
        <p:nvSpPr>
          <p:cNvPr id="10243" name="Rectangle 2"/>
          <p:cNvSpPr>
            <a:spLocks noGrp="1" noChangeArrowheads="1"/>
          </p:cNvSpPr>
          <p:nvPr>
            <p:ph type="title" idx="4294967295"/>
          </p:nvPr>
        </p:nvSpPr>
        <p:spPr/>
        <p:txBody>
          <a:bodyPr/>
          <a:lstStyle/>
          <a:p>
            <a:pPr eaLnBrk="1" hangingPunct="1"/>
            <a:r>
              <a:rPr lang="en-US"/>
              <a:t>Inheritance and Access Modifiers</a:t>
            </a:r>
          </a:p>
        </p:txBody>
      </p:sp>
      <p:sp>
        <p:nvSpPr>
          <p:cNvPr id="10244" name="Rectangle 3"/>
          <p:cNvSpPr>
            <a:spLocks noGrp="1" noChangeArrowheads="1"/>
          </p:cNvSpPr>
          <p:nvPr>
            <p:ph type="body" idx="4294967295"/>
          </p:nvPr>
        </p:nvSpPr>
        <p:spPr>
          <a:xfrm>
            <a:off x="409584" y="1709530"/>
            <a:ext cx="9801216" cy="4475371"/>
          </a:xfrm>
          <a:noFill/>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Public and protected fields are inherited and are accessible by all subclasses</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Private fields are not inherited by a subclass</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Public and protected methods from superclass are inherited by subclasses. </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These public and protected methods in the superclass can be used to access private fields/methods of the superclass.</a:t>
            </a:r>
          </a:p>
          <a:p>
            <a:pPr eaLnBrk="1" hangingPunct="1">
              <a:lnSpc>
                <a:spcPct val="150000"/>
              </a:lnSpc>
            </a:pPr>
            <a:r>
              <a:rPr lang="de-DE" sz="2400" dirty="0">
                <a:latin typeface="Arial" panose="020B0604020202020204" pitchFamily="34" charset="0"/>
                <a:cs typeface="Arial" panose="020B0604020202020204" pitchFamily="34" charset="0"/>
              </a:rPr>
              <a:t>	</a:t>
            </a:r>
          </a:p>
          <a:p>
            <a:pPr marL="342900" indent="-342900" eaLnBrk="1" hangingPunct="1">
              <a:lnSpc>
                <a:spcPct val="15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5" name="Content Placeholder 9"/>
          <p:cNvSpPr txBox="1">
            <a:spLocks/>
          </p:cNvSpPr>
          <p:nvPr/>
        </p:nvSpPr>
        <p:spPr bwMode="gray">
          <a:xfrm>
            <a:off x="2420938" y="5786438"/>
            <a:ext cx="7885112" cy="514350"/>
          </a:xfrm>
          <a:prstGeom prst="rect">
            <a:avLst/>
          </a:prstGeom>
          <a:solidFill>
            <a:schemeClr val="accent2">
              <a:lumMod val="20000"/>
              <a:lumOff val="80000"/>
            </a:schemeClr>
          </a:solidFill>
          <a:ln w="12700">
            <a:noFill/>
            <a:miter lim="800000"/>
            <a:headEnd/>
            <a:tailEnd/>
          </a:ln>
        </p:spPr>
        <p:txBody>
          <a:bodyPr lIns="90488" tIns="44450" rIns="90488" bIns="44450"/>
          <a:lstStyle/>
          <a:p>
            <a:pPr eaLnBrk="0" hangingPunct="0">
              <a:buClr>
                <a:srgbClr val="000000"/>
              </a:buClr>
              <a:defRPr/>
            </a:pPr>
            <a:r>
              <a:rPr lang="en-US" sz="1600" kern="0" dirty="0">
                <a:solidFill>
                  <a:srgbClr val="000000"/>
                </a:solidFill>
                <a:latin typeface="Arial"/>
              </a:rPr>
              <a:t>Refer to example Student_I.java, Person_I.java, InheritanceSample.java inside package sef.module6.sample.</a:t>
            </a:r>
            <a:endParaRPr lang="en-IN" sz="1200" kern="0" dirty="0">
              <a:solidFill>
                <a:srgbClr val="000000"/>
              </a:solidFill>
              <a:latin typeface="Arial"/>
            </a:endParaRPr>
          </a:p>
        </p:txBody>
      </p:sp>
      <p:sp>
        <p:nvSpPr>
          <p:cNvPr id="6" name="Rounded Rectangle 5"/>
          <p:cNvSpPr/>
          <p:nvPr/>
        </p:nvSpPr>
        <p:spPr bwMode="auto">
          <a:xfrm>
            <a:off x="1981200" y="5853339"/>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21718123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10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5"/>
          <p:cNvSpPr>
            <a:spLocks noChangeArrowheads="1"/>
          </p:cNvSpPr>
          <p:nvPr/>
        </p:nvSpPr>
        <p:spPr bwMode="auto">
          <a:xfrm>
            <a:off x="979488" y="2447422"/>
            <a:ext cx="10708928" cy="2164335"/>
          </a:xfrm>
          <a:prstGeom prst="rect">
            <a:avLst/>
          </a:prstGeom>
          <a:solidFill>
            <a:schemeClr val="bg2">
              <a:lumMod val="60000"/>
              <a:lumOff val="40000"/>
            </a:schemeClr>
          </a:solidFill>
          <a:ln>
            <a:headEnd/>
            <a:tailEnd/>
          </a:ln>
        </p:spPr>
        <p:txBody>
          <a:bodyPr wrap="none" lIns="90488" tIns="44450" rIns="90488" bIns="44450" anchor="ctr"/>
          <a:lstStyle/>
          <a:p>
            <a:pPr marL="274638" indent="-274638">
              <a:buClr>
                <a:schemeClr val="tx1"/>
              </a:buClr>
              <a:defRPr/>
            </a:pPr>
            <a:endParaRPr lang="en-US" sz="2000" b="1" i="1" dirty="0">
              <a:solidFill>
                <a:srgbClr val="000000"/>
              </a:solidFill>
              <a:latin typeface="Courier New" pitchFamily="49" charset="0"/>
              <a:cs typeface="Courier New" pitchFamily="49" charset="0"/>
            </a:endParaRPr>
          </a:p>
        </p:txBody>
      </p:sp>
      <p:sp>
        <p:nvSpPr>
          <p:cNvPr id="11267" name="Slide Number Placeholder 3"/>
          <p:cNvSpPr txBox="1">
            <a:spLocks noGrp="1"/>
          </p:cNvSpPr>
          <p:nvPr/>
        </p:nvSpPr>
        <p:spPr bwMode="auto">
          <a:xfrm>
            <a:off x="8739810" y="6279600"/>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E8651C68-3B24-4164-81CF-BE2C2E093266}" type="slidenum">
              <a:rPr lang="en-US"/>
              <a:pPr algn="r" eaLnBrk="0" hangingPunct="0">
                <a:spcBef>
                  <a:spcPct val="0"/>
                </a:spcBef>
                <a:buClrTx/>
              </a:pPr>
              <a:t>8</a:t>
            </a:fld>
            <a:endParaRPr lang="en-US"/>
          </a:p>
        </p:txBody>
      </p:sp>
      <p:sp>
        <p:nvSpPr>
          <p:cNvPr id="11268" name="Rectangle 2"/>
          <p:cNvSpPr>
            <a:spLocks noGrp="1" noChangeArrowheads="1"/>
          </p:cNvSpPr>
          <p:nvPr>
            <p:ph type="title" idx="4294967295"/>
          </p:nvPr>
        </p:nvSpPr>
        <p:spPr/>
        <p:txBody>
          <a:bodyPr/>
          <a:lstStyle/>
          <a:p>
            <a:pPr eaLnBrk="1" hangingPunct="1"/>
            <a:r>
              <a:rPr lang="en-US"/>
              <a:t>Inheritance and Keyword “super”</a:t>
            </a:r>
          </a:p>
        </p:txBody>
      </p:sp>
      <p:sp>
        <p:nvSpPr>
          <p:cNvPr id="11269" name="Rectangle 6"/>
          <p:cNvSpPr>
            <a:spLocks noChangeArrowheads="1"/>
          </p:cNvSpPr>
          <p:nvPr/>
        </p:nvSpPr>
        <p:spPr bwMode="auto">
          <a:xfrm>
            <a:off x="503584" y="5169704"/>
            <a:ext cx="4114800" cy="433388"/>
          </a:xfrm>
          <a:prstGeom prst="rect">
            <a:avLst/>
          </a:prstGeom>
          <a:solidFill>
            <a:schemeClr val="bg2">
              <a:lumMod val="60000"/>
              <a:lumOff val="40000"/>
            </a:schemeClr>
          </a:solidFill>
          <a:ln>
            <a:headEnd/>
            <a:tailEnd/>
          </a:ln>
        </p:spPr>
        <p:txBody>
          <a:bodyPr wrap="none" lIns="90488" tIns="44450" rIns="90488" bIns="44450" anchor="ctr"/>
          <a:lstStyle/>
          <a:p>
            <a:pPr marL="274638" indent="-274638">
              <a:buClr>
                <a:schemeClr val="tx1"/>
              </a:buClr>
              <a:defRPr/>
            </a:pPr>
            <a:endParaRPr lang="en-US" sz="2000" b="1" i="1" dirty="0">
              <a:solidFill>
                <a:srgbClr val="000000"/>
              </a:solidFill>
              <a:latin typeface="Courier New" pitchFamily="49" charset="0"/>
              <a:cs typeface="Courier New" pitchFamily="49" charset="0"/>
            </a:endParaRPr>
          </a:p>
        </p:txBody>
      </p:sp>
      <p:sp>
        <p:nvSpPr>
          <p:cNvPr id="7" name="Content Placeholder 9"/>
          <p:cNvSpPr txBox="1">
            <a:spLocks/>
          </p:cNvSpPr>
          <p:nvPr/>
        </p:nvSpPr>
        <p:spPr bwMode="gray">
          <a:xfrm>
            <a:off x="2321547" y="5823987"/>
            <a:ext cx="7885112" cy="514350"/>
          </a:xfrm>
          <a:prstGeom prst="rect">
            <a:avLst/>
          </a:prstGeom>
          <a:solidFill>
            <a:schemeClr val="accent2">
              <a:lumMod val="20000"/>
              <a:lumOff val="80000"/>
            </a:schemeClr>
          </a:solidFill>
          <a:ln w="12700">
            <a:noFill/>
            <a:miter lim="800000"/>
            <a:headEnd/>
            <a:tailEnd/>
          </a:ln>
        </p:spPr>
        <p:txBody>
          <a:bodyPr lIns="90488" tIns="44450" rIns="90488" bIns="44450"/>
          <a:lstStyle/>
          <a:p>
            <a:pPr eaLnBrk="0" hangingPunct="0">
              <a:buClr>
                <a:srgbClr val="000000"/>
              </a:buClr>
              <a:defRPr/>
            </a:pPr>
            <a:r>
              <a:rPr lang="en-US" sz="1600" kern="0" dirty="0">
                <a:solidFill>
                  <a:srgbClr val="000000"/>
                </a:solidFill>
                <a:latin typeface="Arial"/>
              </a:rPr>
              <a:t>Refer to example Student_I.java, Person_I.java, InheritanceSample.java inside package sef.module6.sample.</a:t>
            </a:r>
            <a:endParaRPr lang="en-IN" sz="1200" kern="0" dirty="0">
              <a:solidFill>
                <a:srgbClr val="000000"/>
              </a:solidFill>
              <a:latin typeface="Arial"/>
            </a:endParaRPr>
          </a:p>
        </p:txBody>
      </p:sp>
      <p:sp>
        <p:nvSpPr>
          <p:cNvPr id="8" name="Rounded Rectangle 7"/>
          <p:cNvSpPr/>
          <p:nvPr/>
        </p:nvSpPr>
        <p:spPr bwMode="auto">
          <a:xfrm>
            <a:off x="1881809" y="5891517"/>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
        <p:nvSpPr>
          <p:cNvPr id="9" name="Rectangle 3">
            <a:extLst>
              <a:ext uri="{FF2B5EF4-FFF2-40B4-BE49-F238E27FC236}">
                <a16:creationId xmlns:a16="http://schemas.microsoft.com/office/drawing/2014/main" id="{036658DE-121B-E047-A4FD-E3820851F281}"/>
              </a:ext>
            </a:extLst>
          </p:cNvPr>
          <p:cNvSpPr txBox="1">
            <a:spLocks noChangeArrowheads="1"/>
          </p:cNvSpPr>
          <p:nvPr/>
        </p:nvSpPr>
        <p:spPr>
          <a:xfrm>
            <a:off x="258417" y="1533063"/>
            <a:ext cx="11429999" cy="4518946"/>
          </a:xfrm>
          <a:prstGeom prst="rect">
            <a:avLst/>
          </a:prstGeom>
        </p:spPr>
        <p:txBody>
          <a:bodyPr vert="horz" lIns="90488" tIns="44450" rIns="90488" bIns="44450" rtlCol="0">
            <a:noAutofit/>
          </a:bodyPr>
          <a:lstStyle>
            <a:lvl1pPr marL="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j-lt"/>
                <a:ea typeface="+mn-ea"/>
                <a:cs typeface="+mn-cs"/>
              </a:defRPr>
            </a:lvl1pPr>
            <a:lvl2pPr marL="45720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450"/>
              </a:spcAft>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1000" indent="-381000">
              <a:buFont typeface="Arial" panose="020B0604020202020204" pitchFamily="34" charset="0"/>
              <a:buChar char="•"/>
              <a:defRPr/>
            </a:pPr>
            <a:r>
              <a:rPr lang="en-US" dirty="0">
                <a:latin typeface="Arial" panose="020B0604020202020204" pitchFamily="34" charset="0"/>
                <a:cs typeface="Arial" panose="020B0604020202020204" pitchFamily="34" charset="0"/>
              </a:rPr>
              <a:t>The </a:t>
            </a:r>
            <a:r>
              <a:rPr lang="en-US" i="1" dirty="0">
                <a:latin typeface="Arial" panose="020B0604020202020204" pitchFamily="34" charset="0"/>
                <a:cs typeface="Arial" panose="020B0604020202020204" pitchFamily="34" charset="0"/>
              </a:rPr>
              <a:t>super </a:t>
            </a:r>
            <a:r>
              <a:rPr lang="en-US" dirty="0">
                <a:latin typeface="Arial" panose="020B0604020202020204" pitchFamily="34" charset="0"/>
                <a:cs typeface="Arial" panose="020B0604020202020204" pitchFamily="34" charset="0"/>
              </a:rPr>
              <a:t>keyword allows a subclass to reference a field or method that belongs to its immediate parent class. The </a:t>
            </a:r>
            <a:r>
              <a:rPr lang="en-US" i="1" dirty="0">
                <a:latin typeface="Arial" panose="020B0604020202020204" pitchFamily="34" charset="0"/>
                <a:cs typeface="Arial" panose="020B0604020202020204" pitchFamily="34" charset="0"/>
              </a:rPr>
              <a:t>super(&lt;parameters&gt;) </a:t>
            </a:r>
            <a:r>
              <a:rPr lang="en-US" dirty="0">
                <a:latin typeface="Arial" panose="020B0604020202020204" pitchFamily="34" charset="0"/>
                <a:cs typeface="Arial" panose="020B0604020202020204" pitchFamily="34" charset="0"/>
              </a:rPr>
              <a:t>method can be called to refer to a parent class constructor. </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a:defRPr/>
            </a:pPr>
            <a:r>
              <a:rPr lang="en-US" b="1" dirty="0">
                <a:latin typeface="Arial" panose="020B0604020202020204" pitchFamily="34" charset="0"/>
                <a:cs typeface="Arial" panose="020B0604020202020204" pitchFamily="34" charset="0"/>
              </a:rPr>
              <a:t>	</a:t>
            </a:r>
            <a:r>
              <a:rPr lang="en-US" b="1" i="1" dirty="0">
                <a:latin typeface="Arial" panose="020B0604020202020204" pitchFamily="34" charset="0"/>
                <a:cs typeface="Arial" panose="020B0604020202020204" pitchFamily="34" charset="0"/>
              </a:rPr>
              <a:t>	class Child extends Parent{</a:t>
            </a:r>
          </a:p>
          <a:p>
            <a:pPr>
              <a:defRPr/>
            </a:pPr>
            <a:r>
              <a:rPr lang="en-US" b="1" i="1" dirty="0">
                <a:latin typeface="Arial" panose="020B0604020202020204" pitchFamily="34" charset="0"/>
                <a:cs typeface="Arial" panose="020B0604020202020204" pitchFamily="34" charset="0"/>
              </a:rPr>
              <a:t>		public Child(){</a:t>
            </a:r>
          </a:p>
          <a:p>
            <a:pPr>
              <a:defRPr/>
            </a:pPr>
            <a:r>
              <a:rPr lang="en-US" b="1" i="1" dirty="0">
                <a:latin typeface="Arial" panose="020B0604020202020204" pitchFamily="34" charset="0"/>
                <a:cs typeface="Arial" panose="020B0604020202020204" pitchFamily="34" charset="0"/>
              </a:rPr>
              <a:t>			//call parent constructor –can only be done from the Child constructor</a:t>
            </a:r>
          </a:p>
          <a:p>
            <a:pPr>
              <a:defRPr/>
            </a:pPr>
            <a:r>
              <a:rPr lang="en-US" b="1" i="1" dirty="0">
                <a:latin typeface="Arial" panose="020B0604020202020204" pitchFamily="34" charset="0"/>
                <a:cs typeface="Arial" panose="020B0604020202020204" pitchFamily="34" charset="0"/>
              </a:rPr>
              <a:t>			super(“John Doe”);</a:t>
            </a:r>
          </a:p>
          <a:p>
            <a:pPr>
              <a:defRPr/>
            </a:pPr>
            <a:r>
              <a:rPr lang="en-US" b="1" i="1" dirty="0">
                <a:latin typeface="Arial" panose="020B0604020202020204" pitchFamily="34" charset="0"/>
                <a:cs typeface="Arial" panose="020B0604020202020204" pitchFamily="34" charset="0"/>
              </a:rPr>
              <a:t>		}</a:t>
            </a:r>
          </a:p>
          <a:p>
            <a:pPr>
              <a:defRPr/>
            </a:pPr>
            <a:r>
              <a:rPr lang="en-US" b="1" i="1" dirty="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a:p>
            <a:pPr marL="381000" indent="-381000">
              <a:buFont typeface="Arial" panose="020B0604020202020204" pitchFamily="34" charset="0"/>
              <a:buChar char="•"/>
              <a:defRPr/>
            </a:pPr>
            <a:r>
              <a:rPr lang="en-US" dirty="0">
                <a:latin typeface="Arial" panose="020B0604020202020204" pitchFamily="34" charset="0"/>
                <a:cs typeface="Arial" panose="020B0604020202020204" pitchFamily="34" charset="0"/>
              </a:rPr>
              <a:t>The </a:t>
            </a:r>
            <a:r>
              <a:rPr lang="en-US" i="1" dirty="0">
                <a:latin typeface="Arial" panose="020B0604020202020204" pitchFamily="34" charset="0"/>
                <a:cs typeface="Arial" panose="020B0604020202020204" pitchFamily="34" charset="0"/>
              </a:rPr>
              <a:t>super.&lt;field&gt; </a:t>
            </a:r>
            <a:r>
              <a:rPr lang="en-US" dirty="0">
                <a:latin typeface="Arial" panose="020B0604020202020204" pitchFamily="34" charset="0"/>
                <a:cs typeface="Arial" panose="020B0604020202020204" pitchFamily="34" charset="0"/>
              </a:rPr>
              <a:t>can be used to access a field or a method that belongs to the parent.</a:t>
            </a:r>
          </a:p>
          <a:p>
            <a:pPr marL="381000" indent="-381000">
              <a:buFont typeface="Arial" panose="020B0604020202020204" pitchFamily="34" charset="0"/>
              <a:buChar char="•"/>
              <a:defRPr/>
            </a:pPr>
            <a:endParaRPr lang="en-US" dirty="0">
              <a:latin typeface="Arial" panose="020B0604020202020204" pitchFamily="34" charset="0"/>
              <a:cs typeface="Arial" panose="020B0604020202020204" pitchFamily="34" charset="0"/>
            </a:endParaRPr>
          </a:p>
          <a:p>
            <a:pPr>
              <a:defRPr/>
            </a:pPr>
            <a:r>
              <a:rPr lang="en-US" dirty="0">
                <a:latin typeface="Arial" panose="020B0604020202020204" pitchFamily="34" charset="0"/>
                <a:cs typeface="Arial" panose="020B0604020202020204" pitchFamily="34" charset="0"/>
              </a:rPr>
              <a:t>	</a:t>
            </a:r>
            <a:r>
              <a:rPr lang="en-US" b="1" i="1" dirty="0" err="1">
                <a:latin typeface="Arial" panose="020B0604020202020204" pitchFamily="34" charset="0"/>
                <a:cs typeface="Arial" panose="020B0604020202020204" pitchFamily="34" charset="0"/>
              </a:rPr>
              <a:t>super.aParentMethod</a:t>
            </a:r>
            <a:r>
              <a:rPr lang="en-US" b="1" i="1"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63635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1000"/>
                                        <p:tgtEl>
                                          <p:spTgt spid="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dissolve">
                                      <p:cBhvr>
                                        <p:cTn id="1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B5ED053C-568A-4924-B0C9-D2BD30BF4E98}" type="slidenum">
              <a:rPr lang="en-US"/>
              <a:pPr algn="r" eaLnBrk="0" hangingPunct="0">
                <a:spcBef>
                  <a:spcPct val="0"/>
                </a:spcBef>
                <a:buClrTx/>
              </a:pPr>
              <a:t>9</a:t>
            </a:fld>
            <a:endParaRPr lang="en-US"/>
          </a:p>
        </p:txBody>
      </p:sp>
      <p:sp>
        <p:nvSpPr>
          <p:cNvPr id="12291" name="Rectangle 2"/>
          <p:cNvSpPr>
            <a:spLocks noGrp="1" noChangeArrowheads="1"/>
          </p:cNvSpPr>
          <p:nvPr>
            <p:ph type="title" idx="4294967295"/>
          </p:nvPr>
        </p:nvSpPr>
        <p:spPr/>
        <p:txBody>
          <a:bodyPr/>
          <a:lstStyle/>
          <a:p>
            <a:pPr eaLnBrk="1" hangingPunct="1"/>
            <a:r>
              <a:rPr lang="en-US"/>
              <a:t>Activity 1 – Inheritance </a:t>
            </a:r>
          </a:p>
        </p:txBody>
      </p:sp>
      <p:sp>
        <p:nvSpPr>
          <p:cNvPr id="12292" name="Rectangle 3"/>
          <p:cNvSpPr>
            <a:spLocks noGrp="1" noChangeArrowheads="1"/>
          </p:cNvSpPr>
          <p:nvPr>
            <p:ph type="body" idx="4294967295"/>
          </p:nvPr>
        </p:nvSpPr>
        <p:spPr>
          <a:xfrm>
            <a:off x="238539" y="1219200"/>
            <a:ext cx="7167149" cy="5334000"/>
          </a:xfrm>
        </p:spPr>
        <p:txBody>
          <a:bodyPr vert="horz" lIns="90488" tIns="44450" rIns="90488" bIns="44450" rtlCol="0">
            <a:noAutofit/>
          </a:bodyPr>
          <a:lstStyle/>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In this activity, you will:</a:t>
            </a:r>
          </a:p>
          <a:p>
            <a:pPr marL="800100" lvl="1"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InheritanceActivity.java</a:t>
            </a:r>
            <a:r>
              <a:rPr lang="en-US" sz="2400" dirty="0">
                <a:latin typeface="Arial" panose="020B0604020202020204" pitchFamily="34" charset="0"/>
                <a:cs typeface="Arial" panose="020B0604020202020204" pitchFamily="34" charset="0"/>
              </a:rPr>
              <a:t>’ in the package sef.module6.activity.</a:t>
            </a:r>
          </a:p>
          <a:p>
            <a:pPr marL="800100" lvl="1"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Read the instructions and create the code to complete this program.</a:t>
            </a:r>
          </a:p>
          <a:p>
            <a:pPr marL="800100" lvl="1" indent="-342900" eaLnBrk="1" hangingPunct="1">
              <a:lnSpc>
                <a:spcPct val="15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3EF69950-5DEC-7343-A8D4-0B3D294D687E}"/>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642789" y="1708151"/>
            <a:ext cx="5549211" cy="4743450"/>
          </a:xfrm>
          <a:prstGeom prst="rect">
            <a:avLst/>
          </a:prstGeom>
        </p:spPr>
      </p:pic>
    </p:spTree>
    <p:extLst>
      <p:ext uri="{BB962C8B-B14F-4D97-AF65-F5344CB8AC3E}">
        <p14:creationId xmlns:p14="http://schemas.microsoft.com/office/powerpoint/2010/main" val="3301316783"/>
      </p:ext>
    </p:extLst>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Accenture OG">
      <a:dk1>
        <a:sysClr val="windowText" lastClr="000000"/>
      </a:dk1>
      <a:lt1>
        <a:sysClr val="window" lastClr="FFFFFF"/>
      </a:lt1>
      <a:dk2>
        <a:srgbClr val="44546A"/>
      </a:dk2>
      <a:lt2>
        <a:srgbClr val="E7E6E6"/>
      </a:lt2>
      <a:accent1>
        <a:srgbClr val="FF9500"/>
      </a:accent1>
      <a:accent2>
        <a:srgbClr val="FF0000"/>
      </a:accent2>
      <a:accent3>
        <a:srgbClr val="808080"/>
      </a:accent3>
      <a:accent4>
        <a:srgbClr val="FFB600"/>
      </a:accent4>
      <a:accent5>
        <a:srgbClr val="C0C0C0"/>
      </a:accent5>
      <a:accent6>
        <a:srgbClr val="292929"/>
      </a:accent6>
      <a:hlink>
        <a:srgbClr val="0563C1"/>
      </a:hlink>
      <a:folHlink>
        <a:srgbClr val="954F72"/>
      </a:folHlink>
    </a:clrScheme>
    <a:fontScheme name="Accenture">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0" rIns="0" bIns="0" rtlCol="0" anchor="t">
        <a:normAutofit/>
      </a:bodyPr>
      <a:lstStyle>
        <a:defPPr>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4290</Words>
  <Application>Microsoft Macintosh PowerPoint</Application>
  <PresentationFormat>Widescreen</PresentationFormat>
  <Paragraphs>507</Paragraphs>
  <Slides>26</Slides>
  <Notes>26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26</vt:i4>
      </vt:variant>
    </vt:vector>
  </HeadingPairs>
  <TitlesOfParts>
    <vt:vector size="35" baseType="lpstr">
      <vt:lpstr>Arial</vt:lpstr>
      <vt:lpstr>Arial Black</vt:lpstr>
      <vt:lpstr>Calibri</vt:lpstr>
      <vt:lpstr>Calibri Light</vt:lpstr>
      <vt:lpstr>Courier New</vt:lpstr>
      <vt:lpstr>Trebuchet MS</vt:lpstr>
      <vt:lpstr>Wingdings</vt:lpstr>
      <vt:lpstr>Office Theme</vt:lpstr>
      <vt:lpstr>1_Office Theme</vt:lpstr>
      <vt:lpstr>Test Automation Engineering Fundamentals: Java  </vt:lpstr>
      <vt:lpstr>Module Objectives</vt:lpstr>
      <vt:lpstr>Defining Inheritance</vt:lpstr>
      <vt:lpstr>‘is a’ Relationship</vt:lpstr>
      <vt:lpstr>Inheritance Hierarchy</vt:lpstr>
      <vt:lpstr>Inheritance </vt:lpstr>
      <vt:lpstr>Inheritance and Access Modifiers</vt:lpstr>
      <vt:lpstr>Inheritance and Keyword “super”</vt:lpstr>
      <vt:lpstr>Activity 1 – Inheritance </vt:lpstr>
      <vt:lpstr>Overloading and Overriding</vt:lpstr>
      <vt:lpstr>Overloading and Overriding (cont.)</vt:lpstr>
      <vt:lpstr>Polymorphism</vt:lpstr>
      <vt:lpstr>Polymorphism – Static Binding and Dynamic Binding</vt:lpstr>
      <vt:lpstr>Defining Abstract Class</vt:lpstr>
      <vt:lpstr>Defining Abstract Class</vt:lpstr>
      <vt:lpstr>Activity 2 – Abstract Class</vt:lpstr>
      <vt:lpstr>Activity 3 – Abstraction </vt:lpstr>
      <vt:lpstr>Defining Java Interface</vt:lpstr>
      <vt:lpstr>Implementing Interfaces</vt:lpstr>
      <vt:lpstr>Rules on Interface</vt:lpstr>
      <vt:lpstr>Reference Casting</vt:lpstr>
      <vt:lpstr>Reference Casting Flow</vt:lpstr>
      <vt:lpstr>Reference Casting Flow (cont.)</vt:lpstr>
      <vt:lpstr>Virtual Methods</vt:lpstr>
      <vt:lpstr>Virtual Method Invocation</vt:lpstr>
      <vt:lpstr>Questions and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 Automation Engineering Fundamentals: Java</dc:title>
  <dc:creator>Smirnovs, Arturs</dc:creator>
  <cp:lastModifiedBy>Pletenev, Konstantin</cp:lastModifiedBy>
  <cp:revision>11</cp:revision>
  <dcterms:created xsi:type="dcterms:W3CDTF">2018-11-14T11:21:26Z</dcterms:created>
  <dcterms:modified xsi:type="dcterms:W3CDTF">2018-11-15T15:13:38Z</dcterms:modified>
</cp:coreProperties>
</file>

<file path=docProps/thumbnail.jpeg>
</file>